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6.xml" ContentType="application/vnd.openxmlformats-officedocument.theme+xml"/>
  <Override PartName="/ppt/tags/tag131.xml" ContentType="application/vnd.openxmlformats-officedocument.presentationml.tags+xml"/>
  <Override PartName="/ppt/theme/theme7.xml" ContentType="application/vnd.openxmlformats-officedocument.theme+xml"/>
  <Override PartName="/ppt/theme/theme8.xml" ContentType="application/vnd.openxmlformats-officedocument.theme+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notesSlides/notesSlide1.xml" ContentType="application/vnd.openxmlformats-officedocument.presentationml.notesSlide+xml"/>
  <Override PartName="/ppt/tags/tag135.xml" ContentType="application/vnd.openxmlformats-officedocument.presentationml.tags+xml"/>
  <Override PartName="/ppt/notesSlides/notesSlide2.xml" ContentType="application/vnd.openxmlformats-officedocument.presentationml.notesSlide+xml"/>
  <Override PartName="/ppt/tags/tag136.xml" ContentType="application/vnd.openxmlformats-officedocument.presentationml.tags+xml"/>
  <Override PartName="/ppt/notesSlides/notesSlide3.xml" ContentType="application/vnd.openxmlformats-officedocument.presentationml.notesSlide+xml"/>
  <Override PartName="/ppt/tags/tag137.xml" ContentType="application/vnd.openxmlformats-officedocument.presentationml.tags+xml"/>
  <Override PartName="/ppt/notesSlides/notesSlide4.xml" ContentType="application/vnd.openxmlformats-officedocument.presentationml.notesSlide+xml"/>
  <Override PartName="/ppt/tags/tag138.xml" ContentType="application/vnd.openxmlformats-officedocument.presentationml.tags+xml"/>
  <Override PartName="/ppt/notesSlides/notesSlide5.xml" ContentType="application/vnd.openxmlformats-officedocument.presentationml.notesSlide+xml"/>
  <Override PartName="/ppt/tags/tag139.xml" ContentType="application/vnd.openxmlformats-officedocument.presentationml.tags+xml"/>
  <Override PartName="/ppt/notesSlides/notesSlide6.xml" ContentType="application/vnd.openxmlformats-officedocument.presentationml.notesSlide+xml"/>
  <Override PartName="/ppt/tags/tag140.xml" ContentType="application/vnd.openxmlformats-officedocument.presentationml.tags+xml"/>
  <Override PartName="/ppt/notesSlides/notesSlide7.xml" ContentType="application/vnd.openxmlformats-officedocument.presentationml.notesSlide+xml"/>
  <Override PartName="/ppt/tags/tag141.xml" ContentType="application/vnd.openxmlformats-officedocument.presentationml.tags+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ags/tag142.xml" ContentType="application/vnd.openxmlformats-officedocument.presentationml.tags+xml"/>
  <Override PartName="/ppt/notesSlides/notesSlide9.xml" ContentType="application/vnd.openxmlformats-officedocument.presentationml.notesSlide+xml"/>
  <Override PartName="/ppt/tags/tag143.xml" ContentType="application/vnd.openxmlformats-officedocument.presentationml.tags+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44.xml" ContentType="application/vnd.openxmlformats-officedocument.presentationml.tags+xml"/>
  <Override PartName="/ppt/notesSlides/notesSlide11.xml" ContentType="application/vnd.openxmlformats-officedocument.presentationml.notesSlide+xml"/>
  <Override PartName="/ppt/tags/tag145.xml" ContentType="application/vnd.openxmlformats-officedocument.presentationml.tags+xml"/>
  <Override PartName="/ppt/notesSlides/notesSlide12.xml" ContentType="application/vnd.openxmlformats-officedocument.presentationml.notesSlide+xml"/>
  <Override PartName="/ppt/tags/tag146.xml" ContentType="application/vnd.openxmlformats-officedocument.presentationml.tags+xml"/>
  <Override PartName="/ppt/notesSlides/notesSlide13.xml" ContentType="application/vnd.openxmlformats-officedocument.presentationml.notesSlide+xml"/>
  <Override PartName="/ppt/tags/tag147.xml" ContentType="application/vnd.openxmlformats-officedocument.presentationml.tags+xml"/>
  <Override PartName="/ppt/notesSlides/notesSlide14.xml" ContentType="application/vnd.openxmlformats-officedocument.presentationml.notesSlide+xml"/>
  <Override PartName="/ppt/tags/tag148.xml" ContentType="application/vnd.openxmlformats-officedocument.presentationml.tags+xml"/>
  <Override PartName="/ppt/notesSlides/notesSlide15.xml" ContentType="application/vnd.openxmlformats-officedocument.presentationml.notesSlide+xml"/>
  <Override PartName="/ppt/tags/tag149.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76" r:id="rId2"/>
    <p:sldMasterId id="2147483688" r:id="rId3"/>
    <p:sldMasterId id="2147483692" r:id="rId4"/>
    <p:sldMasterId id="2147483696" r:id="rId5"/>
    <p:sldMasterId id="2147483700" r:id="rId6"/>
  </p:sldMasterIdLst>
  <p:notesMasterIdLst>
    <p:notesMasterId r:id="rId23"/>
  </p:notesMasterIdLst>
  <p:handoutMasterIdLst>
    <p:handoutMasterId r:id="rId24"/>
  </p:handoutMasterIdLst>
  <p:sldIdLst>
    <p:sldId id="433" r:id="rId7"/>
    <p:sldId id="504" r:id="rId8"/>
    <p:sldId id="495" r:id="rId9"/>
    <p:sldId id="503" r:id="rId10"/>
    <p:sldId id="483" r:id="rId11"/>
    <p:sldId id="496" r:id="rId12"/>
    <p:sldId id="484" r:id="rId13"/>
    <p:sldId id="511" r:id="rId14"/>
    <p:sldId id="510" r:id="rId15"/>
    <p:sldId id="501" r:id="rId16"/>
    <p:sldId id="505" r:id="rId17"/>
    <p:sldId id="506" r:id="rId18"/>
    <p:sldId id="507" r:id="rId19"/>
    <p:sldId id="508" r:id="rId20"/>
    <p:sldId id="509" r:id="rId21"/>
    <p:sldId id="512"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73" autoAdjust="0"/>
    <p:restoredTop sz="99887" autoAdjust="0"/>
  </p:normalViewPr>
  <p:slideViewPr>
    <p:cSldViewPr>
      <p:cViewPr varScale="1">
        <p:scale>
          <a:sx n="118" d="100"/>
          <a:sy n="118" d="100"/>
        </p:scale>
        <p:origin x="-82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3018" y="-2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8.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9.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Complaints by District</a:t>
            </a:r>
          </a:p>
        </c:rich>
      </c:tx>
      <c:layout/>
      <c:overlay val="0"/>
    </c:title>
    <c:autoTitleDeleted val="0"/>
    <c:plotArea>
      <c:layout/>
      <c:barChart>
        <c:barDir val="col"/>
        <c:grouping val="clustered"/>
        <c:varyColors val="1"/>
        <c:ser>
          <c:idx val="0"/>
          <c:order val="0"/>
          <c:invertIfNegative val="0"/>
          <c:cat>
            <c:strRef>
              <c:f>[Book1]Sheet2!$B$16:$B$22</c:f>
              <c:strCache>
                <c:ptCount val="7"/>
                <c:pt idx="0">
                  <c:v>Kentucky</c:v>
                </c:pt>
                <c:pt idx="1">
                  <c:v>Mississippi</c:v>
                </c:pt>
                <c:pt idx="2">
                  <c:v>Middle TN</c:v>
                </c:pt>
                <c:pt idx="3">
                  <c:v>West TN</c:v>
                </c:pt>
                <c:pt idx="4">
                  <c:v>Northeast TN</c:v>
                </c:pt>
                <c:pt idx="5">
                  <c:v>Alabama</c:v>
                </c:pt>
                <c:pt idx="6">
                  <c:v>Southeast TN</c:v>
                </c:pt>
              </c:strCache>
            </c:strRef>
          </c:cat>
          <c:val>
            <c:numRef>
              <c:f>[Book1]Sheet2!$C$16:$C$22</c:f>
              <c:numCache>
                <c:formatCode>General</c:formatCode>
                <c:ptCount val="7"/>
                <c:pt idx="0">
                  <c:v>57</c:v>
                </c:pt>
                <c:pt idx="1">
                  <c:v>37</c:v>
                </c:pt>
                <c:pt idx="2">
                  <c:v>25</c:v>
                </c:pt>
                <c:pt idx="3">
                  <c:v>16</c:v>
                </c:pt>
                <c:pt idx="4">
                  <c:v>14</c:v>
                </c:pt>
                <c:pt idx="5">
                  <c:v>4</c:v>
                </c:pt>
                <c:pt idx="6">
                  <c:v>3</c:v>
                </c:pt>
              </c:numCache>
            </c:numRef>
          </c:val>
        </c:ser>
        <c:dLbls>
          <c:showLegendKey val="0"/>
          <c:showVal val="0"/>
          <c:showCatName val="0"/>
          <c:showSerName val="0"/>
          <c:showPercent val="0"/>
          <c:showBubbleSize val="0"/>
        </c:dLbls>
        <c:gapWidth val="150"/>
        <c:axId val="60969728"/>
        <c:axId val="60971264"/>
      </c:barChart>
      <c:catAx>
        <c:axId val="60969728"/>
        <c:scaling>
          <c:orientation val="minMax"/>
        </c:scaling>
        <c:delete val="0"/>
        <c:axPos val="b"/>
        <c:majorTickMark val="out"/>
        <c:minorTickMark val="none"/>
        <c:tickLblPos val="nextTo"/>
        <c:crossAx val="60971264"/>
        <c:crosses val="autoZero"/>
        <c:auto val="1"/>
        <c:lblAlgn val="ctr"/>
        <c:lblOffset val="100"/>
        <c:noMultiLvlLbl val="0"/>
      </c:catAx>
      <c:valAx>
        <c:axId val="60971264"/>
        <c:scaling>
          <c:orientation val="minMax"/>
        </c:scaling>
        <c:delete val="0"/>
        <c:axPos val="l"/>
        <c:majorGridlines/>
        <c:numFmt formatCode="General" sourceLinked="1"/>
        <c:majorTickMark val="out"/>
        <c:minorTickMark val="none"/>
        <c:tickLblPos val="nextTo"/>
        <c:crossAx val="6096972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Complaints by Type</a:t>
            </a:r>
          </a:p>
        </c:rich>
      </c:tx>
      <c:layout/>
      <c:overlay val="0"/>
    </c:title>
    <c:autoTitleDeleted val="0"/>
    <c:plotArea>
      <c:layout/>
      <c:barChart>
        <c:barDir val="col"/>
        <c:grouping val="clustered"/>
        <c:varyColors val="0"/>
        <c:ser>
          <c:idx val="0"/>
          <c:order val="0"/>
          <c:invertIfNegative val="0"/>
          <c:cat>
            <c:strRef>
              <c:f>[Book1]Sheet2!$B$3:$B$6</c:f>
              <c:strCache>
                <c:ptCount val="4"/>
                <c:pt idx="0">
                  <c:v>Billing</c:v>
                </c:pt>
                <c:pt idx="1">
                  <c:v>Other</c:v>
                </c:pt>
                <c:pt idx="2">
                  <c:v>Termination of Service</c:v>
                </c:pt>
                <c:pt idx="3">
                  <c:v>Deposits</c:v>
                </c:pt>
              </c:strCache>
            </c:strRef>
          </c:cat>
          <c:val>
            <c:numRef>
              <c:f>[Book1]Sheet2!$C$3:$C$6</c:f>
              <c:numCache>
                <c:formatCode>General</c:formatCode>
                <c:ptCount val="4"/>
                <c:pt idx="0">
                  <c:v>100</c:v>
                </c:pt>
                <c:pt idx="1">
                  <c:v>28</c:v>
                </c:pt>
                <c:pt idx="2">
                  <c:v>19</c:v>
                </c:pt>
                <c:pt idx="3">
                  <c:v>9</c:v>
                </c:pt>
              </c:numCache>
            </c:numRef>
          </c:val>
        </c:ser>
        <c:dLbls>
          <c:showLegendKey val="0"/>
          <c:showVal val="0"/>
          <c:showCatName val="0"/>
          <c:showSerName val="0"/>
          <c:showPercent val="0"/>
          <c:showBubbleSize val="0"/>
        </c:dLbls>
        <c:gapWidth val="150"/>
        <c:axId val="60987264"/>
        <c:axId val="60988800"/>
      </c:barChart>
      <c:catAx>
        <c:axId val="60987264"/>
        <c:scaling>
          <c:orientation val="minMax"/>
        </c:scaling>
        <c:delete val="0"/>
        <c:axPos val="b"/>
        <c:majorTickMark val="out"/>
        <c:minorTickMark val="none"/>
        <c:tickLblPos val="nextTo"/>
        <c:crossAx val="60988800"/>
        <c:crosses val="autoZero"/>
        <c:auto val="1"/>
        <c:lblAlgn val="ctr"/>
        <c:lblOffset val="100"/>
        <c:noMultiLvlLbl val="0"/>
      </c:catAx>
      <c:valAx>
        <c:axId val="60988800"/>
        <c:scaling>
          <c:orientation val="minMax"/>
        </c:scaling>
        <c:delete val="0"/>
        <c:axPos val="l"/>
        <c:majorGridlines/>
        <c:numFmt formatCode="General" sourceLinked="1"/>
        <c:majorTickMark val="out"/>
        <c:minorTickMark val="none"/>
        <c:tickLblPos val="nextTo"/>
        <c:crossAx val="60987264"/>
        <c:crosses val="autoZero"/>
        <c:crossBetween val="between"/>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092EC4-4AEA-44D7-B942-3C1B7E169E18}" type="doc">
      <dgm:prSet loTypeId="urn:microsoft.com/office/officeart/2005/8/layout/hChevron3" loCatId="process" qsTypeId="urn:microsoft.com/office/officeart/2005/8/quickstyle/simple1" qsCatId="simple" csTypeId="urn:microsoft.com/office/officeart/2005/8/colors/accent0_3" csCatId="mainScheme" phldr="1"/>
      <dgm:spPr/>
    </dgm:pt>
    <dgm:pt modelId="{332E59E9-9ACB-4D87-BCA0-DFF18351640E}">
      <dgm:prSet phldrT="[Text]"/>
      <dgm:spPr/>
      <dgm:t>
        <a:bodyPr/>
        <a:lstStyle/>
        <a:p>
          <a:r>
            <a:rPr lang="en-US" dirty="0" smtClean="0">
              <a:latin typeface="Arial Narrow" panose="020B0606020202030204" pitchFamily="34" charset="0"/>
              <a:ea typeface="Tahoma" panose="020B0604030504040204" pitchFamily="34" charset="0"/>
              <a:cs typeface="Tahoma" panose="020B0604030504040204" pitchFamily="34" charset="0"/>
            </a:rPr>
            <a:t>ASAP</a:t>
          </a:r>
          <a:endParaRPr lang="en-US" dirty="0">
            <a:latin typeface="Arial Narrow" panose="020B0606020202030204" pitchFamily="34" charset="0"/>
            <a:ea typeface="Tahoma" panose="020B0604030504040204" pitchFamily="34" charset="0"/>
            <a:cs typeface="Tahoma" panose="020B0604030504040204" pitchFamily="34" charset="0"/>
          </a:endParaRPr>
        </a:p>
      </dgm:t>
    </dgm:pt>
    <dgm:pt modelId="{381E40F0-C002-435A-8EE9-CDD82AB03016}" type="parTrans" cxnId="{6FFEDAEE-D548-4F12-8308-0D79B79985B3}">
      <dgm:prSet/>
      <dgm:spPr/>
      <dgm:t>
        <a:bodyPr/>
        <a:lstStyle/>
        <a:p>
          <a:endParaRPr lang="en-US">
            <a:latin typeface="Arial Narrow" panose="020B0606020202030204" pitchFamily="34" charset="0"/>
            <a:ea typeface="Tahoma" panose="020B0604030504040204" pitchFamily="34" charset="0"/>
            <a:cs typeface="Tahoma" panose="020B0604030504040204" pitchFamily="34" charset="0"/>
          </a:endParaRPr>
        </a:p>
      </dgm:t>
    </dgm:pt>
    <dgm:pt modelId="{F433F4B9-1B26-4DA4-9D37-C6DAAC9B1C38}" type="sibTrans" cxnId="{6FFEDAEE-D548-4F12-8308-0D79B79985B3}">
      <dgm:prSet/>
      <dgm:spPr/>
      <dgm:t>
        <a:bodyPr/>
        <a:lstStyle/>
        <a:p>
          <a:endParaRPr lang="en-US">
            <a:latin typeface="Arial Narrow" panose="020B0606020202030204" pitchFamily="34" charset="0"/>
            <a:ea typeface="Tahoma" panose="020B0604030504040204" pitchFamily="34" charset="0"/>
            <a:cs typeface="Tahoma" panose="020B0604030504040204" pitchFamily="34" charset="0"/>
          </a:endParaRPr>
        </a:p>
      </dgm:t>
    </dgm:pt>
    <dgm:pt modelId="{3C36CDB4-8C54-44F0-8CE0-9C844309EDF6}">
      <dgm:prSet phldrT="[Text]"/>
      <dgm:spPr/>
      <dgm:t>
        <a:bodyPr/>
        <a:lstStyle/>
        <a:p>
          <a:r>
            <a:rPr lang="en-US" dirty="0" smtClean="0">
              <a:latin typeface="Arial Narrow" panose="020B0606020202030204" pitchFamily="34" charset="0"/>
              <a:ea typeface="Tahoma" panose="020B0604030504040204" pitchFamily="34" charset="0"/>
              <a:cs typeface="Tahoma" panose="020B0604030504040204" pitchFamily="34" charset="0"/>
            </a:rPr>
            <a:t>February</a:t>
          </a:r>
          <a:endParaRPr lang="en-US" dirty="0">
            <a:latin typeface="Arial Narrow" panose="020B0606020202030204" pitchFamily="34" charset="0"/>
            <a:ea typeface="Tahoma" panose="020B0604030504040204" pitchFamily="34" charset="0"/>
            <a:cs typeface="Tahoma" panose="020B0604030504040204" pitchFamily="34" charset="0"/>
          </a:endParaRPr>
        </a:p>
      </dgm:t>
    </dgm:pt>
    <dgm:pt modelId="{3DA00683-E1E5-4653-9D31-FC3D72255BF2}" type="parTrans" cxnId="{D8D153B0-EAD4-46F5-ABB8-52373FAE09EF}">
      <dgm:prSet/>
      <dgm:spPr/>
      <dgm:t>
        <a:bodyPr/>
        <a:lstStyle/>
        <a:p>
          <a:endParaRPr lang="en-US">
            <a:latin typeface="Arial Narrow" panose="020B0606020202030204" pitchFamily="34" charset="0"/>
            <a:ea typeface="Tahoma" panose="020B0604030504040204" pitchFamily="34" charset="0"/>
            <a:cs typeface="Tahoma" panose="020B0604030504040204" pitchFamily="34" charset="0"/>
          </a:endParaRPr>
        </a:p>
      </dgm:t>
    </dgm:pt>
    <dgm:pt modelId="{A98C1CCD-52A7-44A9-BE5A-36B245573C9A}" type="sibTrans" cxnId="{D8D153B0-EAD4-46F5-ABB8-52373FAE09EF}">
      <dgm:prSet/>
      <dgm:spPr/>
      <dgm:t>
        <a:bodyPr/>
        <a:lstStyle/>
        <a:p>
          <a:endParaRPr lang="en-US">
            <a:latin typeface="Arial Narrow" panose="020B0606020202030204" pitchFamily="34" charset="0"/>
            <a:ea typeface="Tahoma" panose="020B0604030504040204" pitchFamily="34" charset="0"/>
            <a:cs typeface="Tahoma" panose="020B0604030504040204" pitchFamily="34" charset="0"/>
          </a:endParaRPr>
        </a:p>
      </dgm:t>
    </dgm:pt>
    <dgm:pt modelId="{F224AEF4-89A8-40A5-B0E9-23E090B50DA6}">
      <dgm:prSet phldrT="[Text]"/>
      <dgm:spPr/>
      <dgm:t>
        <a:bodyPr/>
        <a:lstStyle/>
        <a:p>
          <a:r>
            <a:rPr lang="en-US" dirty="0" smtClean="0">
              <a:latin typeface="Arial Narrow" panose="020B0606020202030204" pitchFamily="34" charset="0"/>
              <a:ea typeface="Tahoma" panose="020B0604030504040204" pitchFamily="34" charset="0"/>
              <a:cs typeface="Tahoma" panose="020B0604030504040204" pitchFamily="34" charset="0"/>
            </a:rPr>
            <a:t>March 31</a:t>
          </a:r>
          <a:endParaRPr lang="en-US" dirty="0">
            <a:latin typeface="Arial Narrow" panose="020B0606020202030204" pitchFamily="34" charset="0"/>
            <a:ea typeface="Tahoma" panose="020B0604030504040204" pitchFamily="34" charset="0"/>
            <a:cs typeface="Tahoma" panose="020B0604030504040204" pitchFamily="34" charset="0"/>
          </a:endParaRPr>
        </a:p>
      </dgm:t>
    </dgm:pt>
    <dgm:pt modelId="{CC01B863-E47C-411D-89E2-03C2FABFC7EC}" type="parTrans" cxnId="{5F6CC28C-E1E5-4C53-AA7F-20892948BBFE}">
      <dgm:prSet/>
      <dgm:spPr/>
      <dgm:t>
        <a:bodyPr/>
        <a:lstStyle/>
        <a:p>
          <a:endParaRPr lang="en-US">
            <a:latin typeface="Arial Narrow" panose="020B0606020202030204" pitchFamily="34" charset="0"/>
            <a:ea typeface="Tahoma" panose="020B0604030504040204" pitchFamily="34" charset="0"/>
            <a:cs typeface="Tahoma" panose="020B0604030504040204" pitchFamily="34" charset="0"/>
          </a:endParaRPr>
        </a:p>
      </dgm:t>
    </dgm:pt>
    <dgm:pt modelId="{76C798EE-54DE-4556-9C4A-9E6A517F60AB}" type="sibTrans" cxnId="{5F6CC28C-E1E5-4C53-AA7F-20892948BBFE}">
      <dgm:prSet/>
      <dgm:spPr/>
      <dgm:t>
        <a:bodyPr/>
        <a:lstStyle/>
        <a:p>
          <a:endParaRPr lang="en-US">
            <a:latin typeface="Arial Narrow" panose="020B0606020202030204" pitchFamily="34" charset="0"/>
            <a:ea typeface="Tahoma" panose="020B0604030504040204" pitchFamily="34" charset="0"/>
            <a:cs typeface="Tahoma" panose="020B0604030504040204" pitchFamily="34" charset="0"/>
          </a:endParaRPr>
        </a:p>
      </dgm:t>
    </dgm:pt>
    <dgm:pt modelId="{B7B58C10-630D-49E3-AF1E-25D4E3487D91}">
      <dgm:prSet phldrT="[Text]"/>
      <dgm:spPr/>
      <dgm:t>
        <a:bodyPr/>
        <a:lstStyle/>
        <a:p>
          <a:r>
            <a:rPr lang="en-US" dirty="0" smtClean="0">
              <a:latin typeface="Arial Narrow" panose="020B0606020202030204" pitchFamily="34" charset="0"/>
              <a:ea typeface="Tahoma" panose="020B0604030504040204" pitchFamily="34" charset="0"/>
              <a:cs typeface="Tahoma" panose="020B0604030504040204" pitchFamily="34" charset="0"/>
            </a:rPr>
            <a:t>Spring</a:t>
          </a:r>
          <a:endParaRPr lang="en-US" dirty="0">
            <a:latin typeface="Arial Narrow" panose="020B0606020202030204" pitchFamily="34" charset="0"/>
            <a:ea typeface="Tahoma" panose="020B0604030504040204" pitchFamily="34" charset="0"/>
            <a:cs typeface="Tahoma" panose="020B0604030504040204" pitchFamily="34" charset="0"/>
          </a:endParaRPr>
        </a:p>
      </dgm:t>
    </dgm:pt>
    <dgm:pt modelId="{78510866-FCB7-49E4-A614-B05E95225199}" type="parTrans" cxnId="{E14C0050-5E2B-481E-8072-3688B559320A}">
      <dgm:prSet/>
      <dgm:spPr/>
      <dgm:t>
        <a:bodyPr/>
        <a:lstStyle/>
        <a:p>
          <a:endParaRPr lang="en-US">
            <a:latin typeface="Arial Narrow" panose="020B0606020202030204" pitchFamily="34" charset="0"/>
            <a:ea typeface="Tahoma" panose="020B0604030504040204" pitchFamily="34" charset="0"/>
            <a:cs typeface="Tahoma" panose="020B0604030504040204" pitchFamily="34" charset="0"/>
          </a:endParaRPr>
        </a:p>
      </dgm:t>
    </dgm:pt>
    <dgm:pt modelId="{48CE8524-EFD6-4422-A093-EC41AD841525}" type="sibTrans" cxnId="{E14C0050-5E2B-481E-8072-3688B559320A}">
      <dgm:prSet/>
      <dgm:spPr/>
      <dgm:t>
        <a:bodyPr/>
        <a:lstStyle/>
        <a:p>
          <a:endParaRPr lang="en-US">
            <a:latin typeface="Arial Narrow" panose="020B0606020202030204" pitchFamily="34" charset="0"/>
            <a:ea typeface="Tahoma" panose="020B0604030504040204" pitchFamily="34" charset="0"/>
            <a:cs typeface="Tahoma" panose="020B0604030504040204" pitchFamily="34" charset="0"/>
          </a:endParaRPr>
        </a:p>
      </dgm:t>
    </dgm:pt>
    <dgm:pt modelId="{F9B6AD25-DA1B-4AF4-BD4A-93D51FF837BC}">
      <dgm:prSet phldrT="[Text]"/>
      <dgm:spPr/>
      <dgm:t>
        <a:bodyPr/>
        <a:lstStyle/>
        <a:p>
          <a:r>
            <a:rPr lang="en-US" dirty="0" smtClean="0">
              <a:latin typeface="Arial Narrow" panose="020B0606020202030204" pitchFamily="34" charset="0"/>
              <a:ea typeface="Tahoma" panose="020B0604030504040204" pitchFamily="34" charset="0"/>
              <a:cs typeface="Tahoma" panose="020B0604030504040204" pitchFamily="34" charset="0"/>
            </a:rPr>
            <a:t>March</a:t>
          </a:r>
          <a:endParaRPr lang="en-US" dirty="0">
            <a:latin typeface="Arial Narrow" panose="020B0606020202030204" pitchFamily="34" charset="0"/>
            <a:ea typeface="Tahoma" panose="020B0604030504040204" pitchFamily="34" charset="0"/>
            <a:cs typeface="Tahoma" panose="020B0604030504040204" pitchFamily="34" charset="0"/>
          </a:endParaRPr>
        </a:p>
      </dgm:t>
    </dgm:pt>
    <dgm:pt modelId="{BA55CC42-571B-4B41-AC84-0823D3934DBA}" type="parTrans" cxnId="{135704AC-66C8-4935-88B5-4CEF4661DF00}">
      <dgm:prSet/>
      <dgm:spPr/>
      <dgm:t>
        <a:bodyPr/>
        <a:lstStyle/>
        <a:p>
          <a:endParaRPr lang="en-US"/>
        </a:p>
      </dgm:t>
    </dgm:pt>
    <dgm:pt modelId="{6B934122-2CD6-4EEF-B283-F822C8F8E577}" type="sibTrans" cxnId="{135704AC-66C8-4935-88B5-4CEF4661DF00}">
      <dgm:prSet/>
      <dgm:spPr/>
      <dgm:t>
        <a:bodyPr/>
        <a:lstStyle/>
        <a:p>
          <a:endParaRPr lang="en-US"/>
        </a:p>
      </dgm:t>
    </dgm:pt>
    <dgm:pt modelId="{EF4C7DD3-57F9-414E-9F32-F58D4A3E4C1D}">
      <dgm:prSet phldrT="[Text]"/>
      <dgm:spPr/>
      <dgm:t>
        <a:bodyPr/>
        <a:lstStyle/>
        <a:p>
          <a:r>
            <a:rPr lang="en-US" dirty="0" smtClean="0">
              <a:latin typeface="Arial Narrow" panose="020B0606020202030204" pitchFamily="34" charset="0"/>
              <a:ea typeface="Tahoma" panose="020B0604030504040204" pitchFamily="34" charset="0"/>
              <a:cs typeface="Tahoma" panose="020B0604030504040204" pitchFamily="34" charset="0"/>
            </a:rPr>
            <a:t>February</a:t>
          </a:r>
          <a:endParaRPr lang="en-US" dirty="0">
            <a:latin typeface="Arial Narrow" panose="020B0606020202030204" pitchFamily="34" charset="0"/>
            <a:ea typeface="Tahoma" panose="020B0604030504040204" pitchFamily="34" charset="0"/>
            <a:cs typeface="Tahoma" panose="020B0604030504040204" pitchFamily="34" charset="0"/>
          </a:endParaRPr>
        </a:p>
      </dgm:t>
    </dgm:pt>
    <dgm:pt modelId="{8C72172F-333E-4587-870B-5B90A558093E}" type="parTrans" cxnId="{D245B296-617A-4E8F-8711-BF7D33D4FA55}">
      <dgm:prSet/>
      <dgm:spPr/>
      <dgm:t>
        <a:bodyPr/>
        <a:lstStyle/>
        <a:p>
          <a:endParaRPr lang="en-US"/>
        </a:p>
      </dgm:t>
    </dgm:pt>
    <dgm:pt modelId="{91B00EB8-CFB6-4DD8-B924-544065561B21}" type="sibTrans" cxnId="{D245B296-617A-4E8F-8711-BF7D33D4FA55}">
      <dgm:prSet/>
      <dgm:spPr/>
      <dgm:t>
        <a:bodyPr/>
        <a:lstStyle/>
        <a:p>
          <a:endParaRPr lang="en-US"/>
        </a:p>
      </dgm:t>
    </dgm:pt>
    <dgm:pt modelId="{798F5763-83AF-4B83-95E3-988C76CB29E0}" type="pres">
      <dgm:prSet presAssocID="{A2092EC4-4AEA-44D7-B942-3C1B7E169E18}" presName="Name0" presStyleCnt="0">
        <dgm:presLayoutVars>
          <dgm:dir/>
          <dgm:resizeHandles val="exact"/>
        </dgm:presLayoutVars>
      </dgm:prSet>
      <dgm:spPr/>
    </dgm:pt>
    <dgm:pt modelId="{D516DA4D-447E-44C3-AE1D-29B92AD56EDD}" type="pres">
      <dgm:prSet presAssocID="{332E59E9-9ACB-4D87-BCA0-DFF18351640E}" presName="parTxOnly" presStyleLbl="node1" presStyleIdx="0" presStyleCnt="6">
        <dgm:presLayoutVars>
          <dgm:bulletEnabled val="1"/>
        </dgm:presLayoutVars>
      </dgm:prSet>
      <dgm:spPr/>
      <dgm:t>
        <a:bodyPr/>
        <a:lstStyle/>
        <a:p>
          <a:endParaRPr lang="en-US"/>
        </a:p>
      </dgm:t>
    </dgm:pt>
    <dgm:pt modelId="{44DAF01E-BC2A-499D-9A11-CF1654616232}" type="pres">
      <dgm:prSet presAssocID="{F433F4B9-1B26-4DA4-9D37-C6DAAC9B1C38}" presName="parSpace" presStyleCnt="0"/>
      <dgm:spPr/>
    </dgm:pt>
    <dgm:pt modelId="{D738F094-43DB-4646-96FB-7729E945387D}" type="pres">
      <dgm:prSet presAssocID="{3C36CDB4-8C54-44F0-8CE0-9C844309EDF6}" presName="parTxOnly" presStyleLbl="node1" presStyleIdx="1" presStyleCnt="6">
        <dgm:presLayoutVars>
          <dgm:bulletEnabled val="1"/>
        </dgm:presLayoutVars>
      </dgm:prSet>
      <dgm:spPr/>
      <dgm:t>
        <a:bodyPr/>
        <a:lstStyle/>
        <a:p>
          <a:endParaRPr lang="en-US"/>
        </a:p>
      </dgm:t>
    </dgm:pt>
    <dgm:pt modelId="{FE1D07FA-2F4C-46F6-B147-65ABBF2B6675}" type="pres">
      <dgm:prSet presAssocID="{A98C1CCD-52A7-44A9-BE5A-36B245573C9A}" presName="parSpace" presStyleCnt="0"/>
      <dgm:spPr/>
    </dgm:pt>
    <dgm:pt modelId="{E5179366-2732-4164-B67A-746F85B05D13}" type="pres">
      <dgm:prSet presAssocID="{EF4C7DD3-57F9-414E-9F32-F58D4A3E4C1D}" presName="parTxOnly" presStyleLbl="node1" presStyleIdx="2" presStyleCnt="6">
        <dgm:presLayoutVars>
          <dgm:bulletEnabled val="1"/>
        </dgm:presLayoutVars>
      </dgm:prSet>
      <dgm:spPr/>
      <dgm:t>
        <a:bodyPr/>
        <a:lstStyle/>
        <a:p>
          <a:endParaRPr lang="en-US"/>
        </a:p>
      </dgm:t>
    </dgm:pt>
    <dgm:pt modelId="{41AD4D50-C7CC-4D8F-A24B-F6C95C3BF262}" type="pres">
      <dgm:prSet presAssocID="{91B00EB8-CFB6-4DD8-B924-544065561B21}" presName="parSpace" presStyleCnt="0"/>
      <dgm:spPr/>
    </dgm:pt>
    <dgm:pt modelId="{D748F56C-F4DC-4125-AA06-05C5B045EDC2}" type="pres">
      <dgm:prSet presAssocID="{F9B6AD25-DA1B-4AF4-BD4A-93D51FF837BC}" presName="parTxOnly" presStyleLbl="node1" presStyleIdx="3" presStyleCnt="6">
        <dgm:presLayoutVars>
          <dgm:bulletEnabled val="1"/>
        </dgm:presLayoutVars>
      </dgm:prSet>
      <dgm:spPr/>
      <dgm:t>
        <a:bodyPr/>
        <a:lstStyle/>
        <a:p>
          <a:endParaRPr lang="en-US"/>
        </a:p>
      </dgm:t>
    </dgm:pt>
    <dgm:pt modelId="{C23504F7-8BD5-461B-BBD3-7411289D7D0E}" type="pres">
      <dgm:prSet presAssocID="{6B934122-2CD6-4EEF-B283-F822C8F8E577}" presName="parSpace" presStyleCnt="0"/>
      <dgm:spPr/>
    </dgm:pt>
    <dgm:pt modelId="{FF259D9D-2E17-42D1-8132-600AD6FA099D}" type="pres">
      <dgm:prSet presAssocID="{F224AEF4-89A8-40A5-B0E9-23E090B50DA6}" presName="parTxOnly" presStyleLbl="node1" presStyleIdx="4" presStyleCnt="6">
        <dgm:presLayoutVars>
          <dgm:bulletEnabled val="1"/>
        </dgm:presLayoutVars>
      </dgm:prSet>
      <dgm:spPr/>
      <dgm:t>
        <a:bodyPr/>
        <a:lstStyle/>
        <a:p>
          <a:endParaRPr lang="en-US"/>
        </a:p>
      </dgm:t>
    </dgm:pt>
    <dgm:pt modelId="{B18BA58F-417F-411A-8CF4-A7549E5B34E2}" type="pres">
      <dgm:prSet presAssocID="{76C798EE-54DE-4556-9C4A-9E6A517F60AB}" presName="parSpace" presStyleCnt="0"/>
      <dgm:spPr/>
    </dgm:pt>
    <dgm:pt modelId="{DE981FEA-50AF-4924-A0B9-CBCA1B91950D}" type="pres">
      <dgm:prSet presAssocID="{B7B58C10-630D-49E3-AF1E-25D4E3487D91}" presName="parTxOnly" presStyleLbl="node1" presStyleIdx="5" presStyleCnt="6">
        <dgm:presLayoutVars>
          <dgm:bulletEnabled val="1"/>
        </dgm:presLayoutVars>
      </dgm:prSet>
      <dgm:spPr/>
      <dgm:t>
        <a:bodyPr/>
        <a:lstStyle/>
        <a:p>
          <a:endParaRPr lang="en-US"/>
        </a:p>
      </dgm:t>
    </dgm:pt>
  </dgm:ptLst>
  <dgm:cxnLst>
    <dgm:cxn modelId="{B52BC220-C6E9-4209-8881-A6CD89B4A212}" type="presOf" srcId="{3C36CDB4-8C54-44F0-8CE0-9C844309EDF6}" destId="{D738F094-43DB-4646-96FB-7729E945387D}" srcOrd="0" destOrd="0" presId="urn:microsoft.com/office/officeart/2005/8/layout/hChevron3"/>
    <dgm:cxn modelId="{E14C0050-5E2B-481E-8072-3688B559320A}" srcId="{A2092EC4-4AEA-44D7-B942-3C1B7E169E18}" destId="{B7B58C10-630D-49E3-AF1E-25D4E3487D91}" srcOrd="5" destOrd="0" parTransId="{78510866-FCB7-49E4-A614-B05E95225199}" sibTransId="{48CE8524-EFD6-4422-A093-EC41AD841525}"/>
    <dgm:cxn modelId="{48FD2F33-E3F7-40AE-AAC3-97A60F956F10}" type="presOf" srcId="{EF4C7DD3-57F9-414E-9F32-F58D4A3E4C1D}" destId="{E5179366-2732-4164-B67A-746F85B05D13}" srcOrd="0" destOrd="0" presId="urn:microsoft.com/office/officeart/2005/8/layout/hChevron3"/>
    <dgm:cxn modelId="{9699182D-B3FD-43C9-B661-528160113FD0}" type="presOf" srcId="{A2092EC4-4AEA-44D7-B942-3C1B7E169E18}" destId="{798F5763-83AF-4B83-95E3-988C76CB29E0}" srcOrd="0" destOrd="0" presId="urn:microsoft.com/office/officeart/2005/8/layout/hChevron3"/>
    <dgm:cxn modelId="{6FFEDAEE-D548-4F12-8308-0D79B79985B3}" srcId="{A2092EC4-4AEA-44D7-B942-3C1B7E169E18}" destId="{332E59E9-9ACB-4D87-BCA0-DFF18351640E}" srcOrd="0" destOrd="0" parTransId="{381E40F0-C002-435A-8EE9-CDD82AB03016}" sibTransId="{F433F4B9-1B26-4DA4-9D37-C6DAAC9B1C38}"/>
    <dgm:cxn modelId="{135704AC-66C8-4935-88B5-4CEF4661DF00}" srcId="{A2092EC4-4AEA-44D7-B942-3C1B7E169E18}" destId="{F9B6AD25-DA1B-4AF4-BD4A-93D51FF837BC}" srcOrd="3" destOrd="0" parTransId="{BA55CC42-571B-4B41-AC84-0823D3934DBA}" sibTransId="{6B934122-2CD6-4EEF-B283-F822C8F8E577}"/>
    <dgm:cxn modelId="{D8D153B0-EAD4-46F5-ABB8-52373FAE09EF}" srcId="{A2092EC4-4AEA-44D7-B942-3C1B7E169E18}" destId="{3C36CDB4-8C54-44F0-8CE0-9C844309EDF6}" srcOrd="1" destOrd="0" parTransId="{3DA00683-E1E5-4653-9D31-FC3D72255BF2}" sibTransId="{A98C1CCD-52A7-44A9-BE5A-36B245573C9A}"/>
    <dgm:cxn modelId="{D245B296-617A-4E8F-8711-BF7D33D4FA55}" srcId="{A2092EC4-4AEA-44D7-B942-3C1B7E169E18}" destId="{EF4C7DD3-57F9-414E-9F32-F58D4A3E4C1D}" srcOrd="2" destOrd="0" parTransId="{8C72172F-333E-4587-870B-5B90A558093E}" sibTransId="{91B00EB8-CFB6-4DD8-B924-544065561B21}"/>
    <dgm:cxn modelId="{5F6CC28C-E1E5-4C53-AA7F-20892948BBFE}" srcId="{A2092EC4-4AEA-44D7-B942-3C1B7E169E18}" destId="{F224AEF4-89A8-40A5-B0E9-23E090B50DA6}" srcOrd="4" destOrd="0" parTransId="{CC01B863-E47C-411D-89E2-03C2FABFC7EC}" sibTransId="{76C798EE-54DE-4556-9C4A-9E6A517F60AB}"/>
    <dgm:cxn modelId="{A1647679-8C7E-4BF5-BE12-0ABF7D31DD1E}" type="presOf" srcId="{F224AEF4-89A8-40A5-B0E9-23E090B50DA6}" destId="{FF259D9D-2E17-42D1-8132-600AD6FA099D}" srcOrd="0" destOrd="0" presId="urn:microsoft.com/office/officeart/2005/8/layout/hChevron3"/>
    <dgm:cxn modelId="{FB8B001A-18C1-4770-B784-1C9EBD83D027}" type="presOf" srcId="{332E59E9-9ACB-4D87-BCA0-DFF18351640E}" destId="{D516DA4D-447E-44C3-AE1D-29B92AD56EDD}" srcOrd="0" destOrd="0" presId="urn:microsoft.com/office/officeart/2005/8/layout/hChevron3"/>
    <dgm:cxn modelId="{EB683FFB-205E-4574-A765-B76FAE31E3FA}" type="presOf" srcId="{B7B58C10-630D-49E3-AF1E-25D4E3487D91}" destId="{DE981FEA-50AF-4924-A0B9-CBCA1B91950D}" srcOrd="0" destOrd="0" presId="urn:microsoft.com/office/officeart/2005/8/layout/hChevron3"/>
    <dgm:cxn modelId="{380BFB02-7E0E-4362-BA71-04310F25204F}" type="presOf" srcId="{F9B6AD25-DA1B-4AF4-BD4A-93D51FF837BC}" destId="{D748F56C-F4DC-4125-AA06-05C5B045EDC2}" srcOrd="0" destOrd="0" presId="urn:microsoft.com/office/officeart/2005/8/layout/hChevron3"/>
    <dgm:cxn modelId="{14E4266E-AFF7-4880-BACB-2923CCA75D28}" type="presParOf" srcId="{798F5763-83AF-4B83-95E3-988C76CB29E0}" destId="{D516DA4D-447E-44C3-AE1D-29B92AD56EDD}" srcOrd="0" destOrd="0" presId="urn:microsoft.com/office/officeart/2005/8/layout/hChevron3"/>
    <dgm:cxn modelId="{D006B179-8802-47B2-9152-E1F8FB21B8F4}" type="presParOf" srcId="{798F5763-83AF-4B83-95E3-988C76CB29E0}" destId="{44DAF01E-BC2A-499D-9A11-CF1654616232}" srcOrd="1" destOrd="0" presId="urn:microsoft.com/office/officeart/2005/8/layout/hChevron3"/>
    <dgm:cxn modelId="{C00C7835-C3F2-4598-AE1D-6ED87D77B517}" type="presParOf" srcId="{798F5763-83AF-4B83-95E3-988C76CB29E0}" destId="{D738F094-43DB-4646-96FB-7729E945387D}" srcOrd="2" destOrd="0" presId="urn:microsoft.com/office/officeart/2005/8/layout/hChevron3"/>
    <dgm:cxn modelId="{0210D212-F449-477E-98D7-2D07C44CA0D1}" type="presParOf" srcId="{798F5763-83AF-4B83-95E3-988C76CB29E0}" destId="{FE1D07FA-2F4C-46F6-B147-65ABBF2B6675}" srcOrd="3" destOrd="0" presId="urn:microsoft.com/office/officeart/2005/8/layout/hChevron3"/>
    <dgm:cxn modelId="{54BCF19F-AC36-47CF-B7B2-63154E556996}" type="presParOf" srcId="{798F5763-83AF-4B83-95E3-988C76CB29E0}" destId="{E5179366-2732-4164-B67A-746F85B05D13}" srcOrd="4" destOrd="0" presId="urn:microsoft.com/office/officeart/2005/8/layout/hChevron3"/>
    <dgm:cxn modelId="{6598448B-7A52-4CCD-80BB-9B64F679510E}" type="presParOf" srcId="{798F5763-83AF-4B83-95E3-988C76CB29E0}" destId="{41AD4D50-C7CC-4D8F-A24B-F6C95C3BF262}" srcOrd="5" destOrd="0" presId="urn:microsoft.com/office/officeart/2005/8/layout/hChevron3"/>
    <dgm:cxn modelId="{D2B0D1C8-BFC6-4618-819F-69177CB0E0E8}" type="presParOf" srcId="{798F5763-83AF-4B83-95E3-988C76CB29E0}" destId="{D748F56C-F4DC-4125-AA06-05C5B045EDC2}" srcOrd="6" destOrd="0" presId="urn:microsoft.com/office/officeart/2005/8/layout/hChevron3"/>
    <dgm:cxn modelId="{7023317E-E44E-4B9C-BBF6-442FBBAFEC5A}" type="presParOf" srcId="{798F5763-83AF-4B83-95E3-988C76CB29E0}" destId="{C23504F7-8BD5-461B-BBD3-7411289D7D0E}" srcOrd="7" destOrd="0" presId="urn:microsoft.com/office/officeart/2005/8/layout/hChevron3"/>
    <dgm:cxn modelId="{F34FA9DD-C635-4773-8A8A-1FE521F0B1D1}" type="presParOf" srcId="{798F5763-83AF-4B83-95E3-988C76CB29E0}" destId="{FF259D9D-2E17-42D1-8132-600AD6FA099D}" srcOrd="8" destOrd="0" presId="urn:microsoft.com/office/officeart/2005/8/layout/hChevron3"/>
    <dgm:cxn modelId="{56947889-CFD8-4FC7-ACCE-2F68C277A3BB}" type="presParOf" srcId="{798F5763-83AF-4B83-95E3-988C76CB29E0}" destId="{B18BA58F-417F-411A-8CF4-A7549E5B34E2}" srcOrd="9" destOrd="0" presId="urn:microsoft.com/office/officeart/2005/8/layout/hChevron3"/>
    <dgm:cxn modelId="{23E1FF24-88FA-46B0-B32D-E480BCB4DCAA}" type="presParOf" srcId="{798F5763-83AF-4B83-95E3-988C76CB29E0}" destId="{DE981FEA-50AF-4924-A0B9-CBCA1B91950D}" srcOrd="10"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16DA4D-447E-44C3-AE1D-29B92AD56EDD}">
      <dsp:nvSpPr>
        <dsp:cNvPr id="0" name=""/>
        <dsp:cNvSpPr/>
      </dsp:nvSpPr>
      <dsp:spPr>
        <a:xfrm>
          <a:off x="1079" y="814918"/>
          <a:ext cx="1767408" cy="706963"/>
        </a:xfrm>
        <a:prstGeom prst="homePlat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7348" tIns="58674" rIns="29337" bIns="58674" numCol="1" spcCol="1270" anchor="ctr" anchorCtr="0">
          <a:noAutofit/>
        </a:bodyPr>
        <a:lstStyle/>
        <a:p>
          <a:pPr lvl="0" algn="ctr" defTabSz="977900">
            <a:lnSpc>
              <a:spcPct val="90000"/>
            </a:lnSpc>
            <a:spcBef>
              <a:spcPct val="0"/>
            </a:spcBef>
            <a:spcAft>
              <a:spcPct val="35000"/>
            </a:spcAft>
          </a:pPr>
          <a:r>
            <a:rPr lang="en-US" sz="2200" kern="1200" dirty="0" smtClean="0">
              <a:latin typeface="Arial Narrow" panose="020B0606020202030204" pitchFamily="34" charset="0"/>
              <a:ea typeface="Tahoma" panose="020B0604030504040204" pitchFamily="34" charset="0"/>
              <a:cs typeface="Tahoma" panose="020B0604030504040204" pitchFamily="34" charset="0"/>
            </a:rPr>
            <a:t>ASAP</a:t>
          </a:r>
          <a:endParaRPr lang="en-US" sz="2200" kern="1200" dirty="0">
            <a:latin typeface="Arial Narrow" panose="020B0606020202030204" pitchFamily="34" charset="0"/>
            <a:ea typeface="Tahoma" panose="020B0604030504040204" pitchFamily="34" charset="0"/>
            <a:cs typeface="Tahoma" panose="020B0604030504040204" pitchFamily="34" charset="0"/>
          </a:endParaRPr>
        </a:p>
      </dsp:txBody>
      <dsp:txXfrm>
        <a:off x="1079" y="814918"/>
        <a:ext cx="1590667" cy="706963"/>
      </dsp:txXfrm>
    </dsp:sp>
    <dsp:sp modelId="{D738F094-43DB-4646-96FB-7729E945387D}">
      <dsp:nvSpPr>
        <dsp:cNvPr id="0" name=""/>
        <dsp:cNvSpPr/>
      </dsp:nvSpPr>
      <dsp:spPr>
        <a:xfrm>
          <a:off x="1415005" y="814918"/>
          <a:ext cx="1767408" cy="706963"/>
        </a:xfrm>
        <a:prstGeom prst="chevron">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58674" rIns="29337" bIns="58674" numCol="1" spcCol="1270" anchor="ctr" anchorCtr="0">
          <a:noAutofit/>
        </a:bodyPr>
        <a:lstStyle/>
        <a:p>
          <a:pPr lvl="0" algn="ctr" defTabSz="977900">
            <a:lnSpc>
              <a:spcPct val="90000"/>
            </a:lnSpc>
            <a:spcBef>
              <a:spcPct val="0"/>
            </a:spcBef>
            <a:spcAft>
              <a:spcPct val="35000"/>
            </a:spcAft>
          </a:pPr>
          <a:r>
            <a:rPr lang="en-US" sz="2200" kern="1200" dirty="0" smtClean="0">
              <a:latin typeface="Arial Narrow" panose="020B0606020202030204" pitchFamily="34" charset="0"/>
              <a:ea typeface="Tahoma" panose="020B0604030504040204" pitchFamily="34" charset="0"/>
              <a:cs typeface="Tahoma" panose="020B0604030504040204" pitchFamily="34" charset="0"/>
            </a:rPr>
            <a:t>February</a:t>
          </a:r>
          <a:endParaRPr lang="en-US" sz="2200" kern="1200" dirty="0">
            <a:latin typeface="Arial Narrow" panose="020B0606020202030204" pitchFamily="34" charset="0"/>
            <a:ea typeface="Tahoma" panose="020B0604030504040204" pitchFamily="34" charset="0"/>
            <a:cs typeface="Tahoma" panose="020B0604030504040204" pitchFamily="34" charset="0"/>
          </a:endParaRPr>
        </a:p>
      </dsp:txBody>
      <dsp:txXfrm>
        <a:off x="1768487" y="814918"/>
        <a:ext cx="1060445" cy="706963"/>
      </dsp:txXfrm>
    </dsp:sp>
    <dsp:sp modelId="{E5179366-2732-4164-B67A-746F85B05D13}">
      <dsp:nvSpPr>
        <dsp:cNvPr id="0" name=""/>
        <dsp:cNvSpPr/>
      </dsp:nvSpPr>
      <dsp:spPr>
        <a:xfrm>
          <a:off x="2828932" y="814918"/>
          <a:ext cx="1767408" cy="706963"/>
        </a:xfrm>
        <a:prstGeom prst="chevron">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58674" rIns="29337" bIns="58674" numCol="1" spcCol="1270" anchor="ctr" anchorCtr="0">
          <a:noAutofit/>
        </a:bodyPr>
        <a:lstStyle/>
        <a:p>
          <a:pPr lvl="0" algn="ctr" defTabSz="977900">
            <a:lnSpc>
              <a:spcPct val="90000"/>
            </a:lnSpc>
            <a:spcBef>
              <a:spcPct val="0"/>
            </a:spcBef>
            <a:spcAft>
              <a:spcPct val="35000"/>
            </a:spcAft>
          </a:pPr>
          <a:r>
            <a:rPr lang="en-US" sz="2200" kern="1200" dirty="0" smtClean="0">
              <a:latin typeface="Arial Narrow" panose="020B0606020202030204" pitchFamily="34" charset="0"/>
              <a:ea typeface="Tahoma" panose="020B0604030504040204" pitchFamily="34" charset="0"/>
              <a:cs typeface="Tahoma" panose="020B0604030504040204" pitchFamily="34" charset="0"/>
            </a:rPr>
            <a:t>February</a:t>
          </a:r>
          <a:endParaRPr lang="en-US" sz="2200" kern="1200" dirty="0">
            <a:latin typeface="Arial Narrow" panose="020B0606020202030204" pitchFamily="34" charset="0"/>
            <a:ea typeface="Tahoma" panose="020B0604030504040204" pitchFamily="34" charset="0"/>
            <a:cs typeface="Tahoma" panose="020B0604030504040204" pitchFamily="34" charset="0"/>
          </a:endParaRPr>
        </a:p>
      </dsp:txBody>
      <dsp:txXfrm>
        <a:off x="3182414" y="814918"/>
        <a:ext cx="1060445" cy="706963"/>
      </dsp:txXfrm>
    </dsp:sp>
    <dsp:sp modelId="{D748F56C-F4DC-4125-AA06-05C5B045EDC2}">
      <dsp:nvSpPr>
        <dsp:cNvPr id="0" name=""/>
        <dsp:cNvSpPr/>
      </dsp:nvSpPr>
      <dsp:spPr>
        <a:xfrm>
          <a:off x="4242859" y="814918"/>
          <a:ext cx="1767408" cy="706963"/>
        </a:xfrm>
        <a:prstGeom prst="chevron">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58674" rIns="29337" bIns="58674" numCol="1" spcCol="1270" anchor="ctr" anchorCtr="0">
          <a:noAutofit/>
        </a:bodyPr>
        <a:lstStyle/>
        <a:p>
          <a:pPr lvl="0" algn="ctr" defTabSz="977900">
            <a:lnSpc>
              <a:spcPct val="90000"/>
            </a:lnSpc>
            <a:spcBef>
              <a:spcPct val="0"/>
            </a:spcBef>
            <a:spcAft>
              <a:spcPct val="35000"/>
            </a:spcAft>
          </a:pPr>
          <a:r>
            <a:rPr lang="en-US" sz="2200" kern="1200" dirty="0" smtClean="0">
              <a:latin typeface="Arial Narrow" panose="020B0606020202030204" pitchFamily="34" charset="0"/>
              <a:ea typeface="Tahoma" panose="020B0604030504040204" pitchFamily="34" charset="0"/>
              <a:cs typeface="Tahoma" panose="020B0604030504040204" pitchFamily="34" charset="0"/>
            </a:rPr>
            <a:t>March</a:t>
          </a:r>
          <a:endParaRPr lang="en-US" sz="2200" kern="1200" dirty="0">
            <a:latin typeface="Arial Narrow" panose="020B0606020202030204" pitchFamily="34" charset="0"/>
            <a:ea typeface="Tahoma" panose="020B0604030504040204" pitchFamily="34" charset="0"/>
            <a:cs typeface="Tahoma" panose="020B0604030504040204" pitchFamily="34" charset="0"/>
          </a:endParaRPr>
        </a:p>
      </dsp:txBody>
      <dsp:txXfrm>
        <a:off x="4596341" y="814918"/>
        <a:ext cx="1060445" cy="706963"/>
      </dsp:txXfrm>
    </dsp:sp>
    <dsp:sp modelId="{FF259D9D-2E17-42D1-8132-600AD6FA099D}">
      <dsp:nvSpPr>
        <dsp:cNvPr id="0" name=""/>
        <dsp:cNvSpPr/>
      </dsp:nvSpPr>
      <dsp:spPr>
        <a:xfrm>
          <a:off x="5656785" y="814918"/>
          <a:ext cx="1767408" cy="706963"/>
        </a:xfrm>
        <a:prstGeom prst="chevron">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58674" rIns="29337" bIns="58674" numCol="1" spcCol="1270" anchor="ctr" anchorCtr="0">
          <a:noAutofit/>
        </a:bodyPr>
        <a:lstStyle/>
        <a:p>
          <a:pPr lvl="0" algn="ctr" defTabSz="977900">
            <a:lnSpc>
              <a:spcPct val="90000"/>
            </a:lnSpc>
            <a:spcBef>
              <a:spcPct val="0"/>
            </a:spcBef>
            <a:spcAft>
              <a:spcPct val="35000"/>
            </a:spcAft>
          </a:pPr>
          <a:r>
            <a:rPr lang="en-US" sz="2200" kern="1200" dirty="0" smtClean="0">
              <a:latin typeface="Arial Narrow" panose="020B0606020202030204" pitchFamily="34" charset="0"/>
              <a:ea typeface="Tahoma" panose="020B0604030504040204" pitchFamily="34" charset="0"/>
              <a:cs typeface="Tahoma" panose="020B0604030504040204" pitchFamily="34" charset="0"/>
            </a:rPr>
            <a:t>March 31</a:t>
          </a:r>
          <a:endParaRPr lang="en-US" sz="2200" kern="1200" dirty="0">
            <a:latin typeface="Arial Narrow" panose="020B0606020202030204" pitchFamily="34" charset="0"/>
            <a:ea typeface="Tahoma" panose="020B0604030504040204" pitchFamily="34" charset="0"/>
            <a:cs typeface="Tahoma" panose="020B0604030504040204" pitchFamily="34" charset="0"/>
          </a:endParaRPr>
        </a:p>
      </dsp:txBody>
      <dsp:txXfrm>
        <a:off x="6010267" y="814918"/>
        <a:ext cx="1060445" cy="706963"/>
      </dsp:txXfrm>
    </dsp:sp>
    <dsp:sp modelId="{DE981FEA-50AF-4924-A0B9-CBCA1B91950D}">
      <dsp:nvSpPr>
        <dsp:cNvPr id="0" name=""/>
        <dsp:cNvSpPr/>
      </dsp:nvSpPr>
      <dsp:spPr>
        <a:xfrm>
          <a:off x="7070712" y="814918"/>
          <a:ext cx="1767408" cy="706963"/>
        </a:xfrm>
        <a:prstGeom prst="chevron">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58674" rIns="29337" bIns="58674" numCol="1" spcCol="1270" anchor="ctr" anchorCtr="0">
          <a:noAutofit/>
        </a:bodyPr>
        <a:lstStyle/>
        <a:p>
          <a:pPr lvl="0" algn="ctr" defTabSz="977900">
            <a:lnSpc>
              <a:spcPct val="90000"/>
            </a:lnSpc>
            <a:spcBef>
              <a:spcPct val="0"/>
            </a:spcBef>
            <a:spcAft>
              <a:spcPct val="35000"/>
            </a:spcAft>
          </a:pPr>
          <a:r>
            <a:rPr lang="en-US" sz="2200" kern="1200" dirty="0" smtClean="0">
              <a:latin typeface="Arial Narrow" panose="020B0606020202030204" pitchFamily="34" charset="0"/>
              <a:ea typeface="Tahoma" panose="020B0604030504040204" pitchFamily="34" charset="0"/>
              <a:cs typeface="Tahoma" panose="020B0604030504040204" pitchFamily="34" charset="0"/>
            </a:rPr>
            <a:t>Spring</a:t>
          </a:r>
          <a:endParaRPr lang="en-US" sz="2200" kern="1200" dirty="0">
            <a:latin typeface="Arial Narrow" panose="020B0606020202030204" pitchFamily="34" charset="0"/>
            <a:ea typeface="Tahoma" panose="020B0604030504040204" pitchFamily="34" charset="0"/>
            <a:cs typeface="Tahoma" panose="020B0604030504040204" pitchFamily="34" charset="0"/>
          </a:endParaRPr>
        </a:p>
      </dsp:txBody>
      <dsp:txXfrm>
        <a:off x="7424194" y="814918"/>
        <a:ext cx="1060445" cy="706963"/>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drawings/_rels/vmlDrawing3.vml.rels><?xml version="1.0" encoding="UTF-8" standalone="yes"?>
<Relationships xmlns="http://schemas.openxmlformats.org/package/2006/relationships"><Relationship Id="rId1" Type="http://schemas.openxmlformats.org/officeDocument/2006/relationships/image" Target="NULL"/></Relationships>
</file>

<file path=ppt/drawings/_rels/vmlDrawing4.vml.rels><?xml version="1.0" encoding="UTF-8" standalone="yes"?>
<Relationships xmlns="http://schemas.openxmlformats.org/package/2006/relationships"><Relationship Id="rId1" Type="http://schemas.openxmlformats.org/officeDocument/2006/relationships/image" Target="NULL"/></Relationships>
</file>

<file path=ppt/drawings/_rels/vmlDrawing5.vml.rels><?xml version="1.0" encoding="UTF-8" standalone="yes"?>
<Relationships xmlns="http://schemas.openxmlformats.org/package/2006/relationships"><Relationship Id="rId1" Type="http://schemas.openxmlformats.org/officeDocument/2006/relationships/image" Target="NULL"/></Relationships>
</file>

<file path=ppt/drawings/_rels/vmlDrawing6.vml.rels><?xml version="1.0" encoding="UTF-8" standalone="yes"?>
<Relationships xmlns="http://schemas.openxmlformats.org/package/2006/relationships"><Relationship Id="rId1" Type="http://schemas.openxmlformats.org/officeDocument/2006/relationships/image" Target="NULL"/></Relationships>
</file>

<file path=ppt/drawings/_rels/vmlDrawing7.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86C32CB-E617-4D0B-AACE-418B75E4F860}" type="datetimeFigureOut">
              <a:rPr lang="en-US" smtClean="0"/>
              <a:t>5/10/2017</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18637B95-7D0C-43EC-823C-9A7397CDE8DB}" type="slidenum">
              <a:rPr lang="en-US" smtClean="0"/>
              <a:t>‹#›</a:t>
            </a:fld>
            <a:endParaRPr lang="en-US" dirty="0"/>
          </a:p>
        </p:txBody>
      </p:sp>
    </p:spTree>
    <p:extLst>
      <p:ext uri="{BB962C8B-B14F-4D97-AF65-F5344CB8AC3E}">
        <p14:creationId xmlns:p14="http://schemas.microsoft.com/office/powerpoint/2010/main" val="2943404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539A7FA-121E-4183-921D-1196E4637CFF}" type="datetimeFigureOut">
              <a:rPr lang="en-US" smtClean="0"/>
              <a:t>5/10/2017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6436E4D-FE66-4EF7-93E4-BC4A6A2B7112}" type="slidenum">
              <a:rPr lang="en-US" smtClean="0"/>
              <a:t>‹#›</a:t>
            </a:fld>
            <a:endParaRPr lang="en-US" dirty="0"/>
          </a:p>
        </p:txBody>
      </p:sp>
    </p:spTree>
    <p:extLst>
      <p:ext uri="{BB962C8B-B14F-4D97-AF65-F5344CB8AC3E}">
        <p14:creationId xmlns:p14="http://schemas.microsoft.com/office/powerpoint/2010/main" val="769309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xfrm>
            <a:off x="1181100" y="696913"/>
            <a:ext cx="4648200" cy="3486150"/>
          </a:xfrm>
          <a:ln/>
        </p:spPr>
      </p:sp>
      <p:sp>
        <p:nvSpPr>
          <p:cNvPr id="2" name="Notes Placeholder 1"/>
          <p:cNvSpPr>
            <a:spLocks noGrp="1"/>
          </p:cNvSpPr>
          <p:nvPr>
            <p:ph type="body" sz="quarter" idx="10"/>
          </p:nvPr>
        </p:nvSpPr>
        <p:spPr/>
        <p:txBody>
          <a:bodyPr/>
          <a:lstStyle/>
          <a:p>
            <a:r>
              <a:rPr lang="en-US" dirty="0" smtClean="0"/>
              <a:t>Appreciation for opportunity </a:t>
            </a:r>
            <a:r>
              <a:rPr lang="en-US" dirty="0"/>
              <a:t>to </a:t>
            </a:r>
            <a:r>
              <a:rPr lang="en-US" dirty="0" smtClean="0"/>
              <a:t>speak/provide Regulatory </a:t>
            </a:r>
            <a:r>
              <a:rPr lang="en-US" dirty="0"/>
              <a:t>Assurance </a:t>
            </a:r>
            <a:r>
              <a:rPr lang="en-US" dirty="0" smtClean="0"/>
              <a:t>update  </a:t>
            </a:r>
            <a:endParaRPr lang="en-US" dirty="0"/>
          </a:p>
          <a:p>
            <a:endParaRPr lang="en-US" dirty="0"/>
          </a:p>
          <a:p>
            <a:r>
              <a:rPr lang="en-US" dirty="0" smtClean="0"/>
              <a:t>Suggest asking 1-2 regulatory questions / provide trinket for first to answer</a:t>
            </a:r>
            <a:endParaRPr lang="en-US" dirty="0"/>
          </a:p>
          <a:p>
            <a:endParaRPr lang="en-US" dirty="0"/>
          </a:p>
          <a:p>
            <a:endParaRPr lang="en-US" dirty="0"/>
          </a:p>
          <a:p>
            <a:endParaRPr lang="en-US" dirty="0"/>
          </a:p>
          <a:p>
            <a:endParaRPr lang="en-US" dirty="0"/>
          </a:p>
          <a:p>
            <a:endParaRPr lang="en-US" dirty="0"/>
          </a:p>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10</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456975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11</a:t>
            </a:fld>
            <a:endParaRPr lang="en-US" dirty="0">
              <a:solidFill>
                <a:prstClr val="black"/>
              </a:solidFill>
            </a:endParaRPr>
          </a:p>
        </p:txBody>
      </p:sp>
      <p:sp>
        <p:nvSpPr>
          <p:cNvPr id="5" name="Notes Placeholder 4"/>
          <p:cNvSpPr>
            <a:spLocks noGrp="1"/>
          </p:cNvSpPr>
          <p:nvPr>
            <p:ph type="body" sz="quarter" idx="11"/>
          </p:nvPr>
        </p:nvSpPr>
        <p:spPr/>
        <p:txBody>
          <a:bodyPr/>
          <a:lstStyle/>
          <a:p>
            <a:pPr marL="171450" indent="-171450">
              <a:buFont typeface="Arial" panose="020B0604020202020204" pitchFamily="34" charset="0"/>
              <a:buChar char="•"/>
            </a:pPr>
            <a:r>
              <a:rPr lang="en-US" sz="1100" dirty="0" smtClean="0"/>
              <a:t>I’m sure</a:t>
            </a:r>
            <a:r>
              <a:rPr lang="en-US" sz="1100" baseline="0" dirty="0" smtClean="0"/>
              <a:t> you have all gotten your email from your Analyst by now showing primary and secondary contact along with a manager contact  </a:t>
            </a:r>
          </a:p>
          <a:p>
            <a:pPr marL="171450" indent="-171450">
              <a:buFont typeface="Arial" panose="020B0604020202020204" pitchFamily="34" charset="0"/>
              <a:buChar char="•"/>
            </a:pPr>
            <a:r>
              <a:rPr lang="en-US" sz="1100" baseline="0" dirty="0" smtClean="0"/>
              <a:t>Some LPC’s now have new Analysts working with them.  We did that to better align with LPC districts</a:t>
            </a:r>
          </a:p>
          <a:p>
            <a:pPr marL="171450" indent="-171450">
              <a:buFont typeface="Arial" panose="020B0604020202020204" pitchFamily="34" charset="0"/>
              <a:buChar char="•"/>
            </a:pPr>
            <a:r>
              <a:rPr lang="en-US" sz="1100" baseline="0" dirty="0" smtClean="0"/>
              <a:t>We have gone from Field Accountants to Distributor Analysts to Regulatory Analysts</a:t>
            </a:r>
          </a:p>
          <a:p>
            <a:pPr marL="171450" indent="-171450">
              <a:buFont typeface="Arial" panose="020B0604020202020204" pitchFamily="34" charset="0"/>
              <a:buChar char="•"/>
            </a:pPr>
            <a:r>
              <a:rPr lang="en-US" sz="1100" baseline="0" dirty="0" smtClean="0"/>
              <a:t>They felt the term “Field Accountants” was too restrictive to what we actually did</a:t>
            </a:r>
          </a:p>
          <a:p>
            <a:pPr marL="171450" indent="-171450">
              <a:buFont typeface="Arial" panose="020B0604020202020204" pitchFamily="34" charset="0"/>
              <a:buChar char="•"/>
            </a:pPr>
            <a:endParaRPr lang="en-US" sz="1100" baseline="0" dirty="0" smtClean="0"/>
          </a:p>
          <a:p>
            <a:endParaRPr lang="en-US" sz="1100" dirty="0"/>
          </a:p>
        </p:txBody>
      </p:sp>
    </p:spTree>
    <p:extLst>
      <p:ext uri="{BB962C8B-B14F-4D97-AF65-F5344CB8AC3E}">
        <p14:creationId xmlns:p14="http://schemas.microsoft.com/office/powerpoint/2010/main" val="3456975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12</a:t>
            </a:fld>
            <a:endParaRPr lang="en-US" dirty="0">
              <a:solidFill>
                <a:prstClr val="black"/>
              </a:solidFill>
            </a:endParaRPr>
          </a:p>
        </p:txBody>
      </p:sp>
      <p:sp>
        <p:nvSpPr>
          <p:cNvPr id="5" name="Notes Placeholder 4"/>
          <p:cNvSpPr>
            <a:spLocks noGrp="1"/>
          </p:cNvSpPr>
          <p:nvPr>
            <p:ph type="body" sz="quarter" idx="11"/>
          </p:nvPr>
        </p:nvSpPr>
        <p:spPr/>
        <p:txBody>
          <a:bodyPr/>
          <a:lstStyle/>
          <a:p>
            <a:pPr marL="171450" indent="-171450">
              <a:buFont typeface="Arial" panose="020B0604020202020204" pitchFamily="34" charset="0"/>
              <a:buChar char="•"/>
            </a:pPr>
            <a:r>
              <a:rPr lang="en-US" sz="1100" dirty="0" smtClean="0"/>
              <a:t>These enhancement</a:t>
            </a:r>
            <a:r>
              <a:rPr lang="en-US" sz="1100" baseline="0" dirty="0" smtClean="0"/>
              <a:t> </a:t>
            </a:r>
            <a:r>
              <a:rPr lang="en-US" sz="1100" dirty="0" smtClean="0"/>
              <a:t>items</a:t>
            </a:r>
            <a:r>
              <a:rPr lang="en-US" sz="1100" baseline="0" dirty="0" smtClean="0"/>
              <a:t> are what we “hope” to get accomplished this year</a:t>
            </a:r>
          </a:p>
          <a:p>
            <a:pPr marL="171450" indent="-171450">
              <a:buFont typeface="Arial" panose="020B0604020202020204" pitchFamily="34" charset="0"/>
              <a:buChar char="•"/>
            </a:pPr>
            <a:r>
              <a:rPr lang="en-US" sz="1100" baseline="0" dirty="0" smtClean="0"/>
              <a:t>There is talk on the horizon of totally rewriting DARS </a:t>
            </a:r>
          </a:p>
          <a:p>
            <a:pPr marL="171450" indent="-171450">
              <a:buFont typeface="Arial" panose="020B0604020202020204" pitchFamily="34" charset="0"/>
              <a:buChar char="•"/>
            </a:pPr>
            <a:r>
              <a:rPr lang="en-US" sz="1100" baseline="0" dirty="0" smtClean="0"/>
              <a:t>Also, CSA is now ready to upload Plant pages 9-10 like they do for the Monthly Report.  Not sure if that will happen this year but we are working with our IT department on this request.</a:t>
            </a:r>
          </a:p>
          <a:p>
            <a:pPr marL="171450" indent="-171450">
              <a:buFont typeface="Arial" panose="020B0604020202020204" pitchFamily="34" charset="0"/>
              <a:buChar char="•"/>
            </a:pPr>
            <a:r>
              <a:rPr lang="en-US" sz="1100" baseline="0" dirty="0" smtClean="0"/>
              <a:t>Barry is giving more specifics on page 36 during his presentation</a:t>
            </a:r>
            <a:endParaRPr lang="en-US" sz="1100" dirty="0"/>
          </a:p>
        </p:txBody>
      </p:sp>
    </p:spTree>
    <p:extLst>
      <p:ext uri="{BB962C8B-B14F-4D97-AF65-F5344CB8AC3E}">
        <p14:creationId xmlns:p14="http://schemas.microsoft.com/office/powerpoint/2010/main" val="34569757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13</a:t>
            </a:fld>
            <a:endParaRPr lang="en-US" dirty="0">
              <a:solidFill>
                <a:prstClr val="black"/>
              </a:solidFill>
            </a:endParaRPr>
          </a:p>
        </p:txBody>
      </p:sp>
      <p:sp>
        <p:nvSpPr>
          <p:cNvPr id="5" name="Notes Placeholder 4"/>
          <p:cNvSpPr>
            <a:spLocks noGrp="1"/>
          </p:cNvSpPr>
          <p:nvPr>
            <p:ph type="body" sz="quarter" idx="11"/>
          </p:nvPr>
        </p:nvSpPr>
        <p:spPr/>
        <p:txBody>
          <a:bodyPr/>
          <a:lstStyle/>
          <a:p>
            <a:pPr marL="171450" indent="-171450">
              <a:buFont typeface="Arial" panose="020B0604020202020204" pitchFamily="34" charset="0"/>
              <a:buChar char="•"/>
            </a:pPr>
            <a:r>
              <a:rPr lang="en-US" sz="1100" dirty="0" smtClean="0"/>
              <a:t>These are some items we get questions on a lot during the year so I thought we could go over them briefly.  They are also in the Accountants</a:t>
            </a:r>
            <a:r>
              <a:rPr lang="en-US" sz="1100" baseline="0" dirty="0" smtClean="0"/>
              <a:t> Reference Manual (ARM) you received last year</a:t>
            </a:r>
          </a:p>
          <a:p>
            <a:pPr marL="171450" indent="-171450">
              <a:buFont typeface="Arial" panose="020B0604020202020204" pitchFamily="34" charset="0"/>
              <a:buChar char="•"/>
            </a:pPr>
            <a:r>
              <a:rPr lang="en-US" sz="1100" baseline="0" dirty="0" smtClean="0"/>
              <a:t>Items included in Power Cost 555</a:t>
            </a:r>
          </a:p>
          <a:p>
            <a:pPr marL="171450" indent="-171450">
              <a:buFont typeface="Arial" panose="020B0604020202020204" pitchFamily="34" charset="0"/>
              <a:buChar char="•"/>
            </a:pPr>
            <a:endParaRPr lang="en-US" sz="1100" dirty="0"/>
          </a:p>
        </p:txBody>
      </p:sp>
    </p:spTree>
    <p:extLst>
      <p:ext uri="{BB962C8B-B14F-4D97-AF65-F5344CB8AC3E}">
        <p14:creationId xmlns:p14="http://schemas.microsoft.com/office/powerpoint/2010/main" val="3456975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14</a:t>
            </a:fld>
            <a:endParaRPr lang="en-US" dirty="0">
              <a:solidFill>
                <a:prstClr val="black"/>
              </a:solidFill>
            </a:endParaRPr>
          </a:p>
        </p:txBody>
      </p:sp>
      <p:sp>
        <p:nvSpPr>
          <p:cNvPr id="5" name="Notes Placeholder 4"/>
          <p:cNvSpPr>
            <a:spLocks noGrp="1"/>
          </p:cNvSpPr>
          <p:nvPr>
            <p:ph type="body" sz="quarter" idx="11"/>
          </p:nvPr>
        </p:nvSpPr>
        <p:spPr/>
        <p:txBody>
          <a:bodyPr/>
          <a:lstStyle/>
          <a:p>
            <a:pPr marL="171450" indent="-171450">
              <a:buFont typeface="Arial" panose="020B0604020202020204" pitchFamily="34" charset="0"/>
              <a:buChar char="•"/>
            </a:pPr>
            <a:r>
              <a:rPr lang="en-US" sz="1100" dirty="0" smtClean="0"/>
              <a:t>Excluded from Power Cost 555</a:t>
            </a:r>
            <a:endParaRPr lang="en-US" sz="1100" dirty="0"/>
          </a:p>
        </p:txBody>
      </p:sp>
    </p:spTree>
    <p:extLst>
      <p:ext uri="{BB962C8B-B14F-4D97-AF65-F5344CB8AC3E}">
        <p14:creationId xmlns:p14="http://schemas.microsoft.com/office/powerpoint/2010/main" val="34569757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15</a:t>
            </a:fld>
            <a:endParaRPr lang="en-US" dirty="0">
              <a:solidFill>
                <a:prstClr val="black"/>
              </a:solidFill>
            </a:endParaRPr>
          </a:p>
        </p:txBody>
      </p:sp>
      <p:sp>
        <p:nvSpPr>
          <p:cNvPr id="5" name="Notes Placeholder 4"/>
          <p:cNvSpPr>
            <a:spLocks noGrp="1"/>
          </p:cNvSpPr>
          <p:nvPr>
            <p:ph type="body" sz="quarter" idx="11"/>
          </p:nvPr>
        </p:nvSpPr>
        <p:spPr/>
        <p:txBody>
          <a:bodyPr/>
          <a:lstStyle/>
          <a:p>
            <a:pPr marL="171450" indent="-171450">
              <a:buFont typeface="Arial" panose="020B0604020202020204" pitchFamily="34" charset="0"/>
              <a:buChar char="•"/>
            </a:pPr>
            <a:r>
              <a:rPr lang="en-US" sz="1100" dirty="0" smtClean="0"/>
              <a:t>This</a:t>
            </a:r>
            <a:r>
              <a:rPr lang="en-US" sz="1100" baseline="0" dirty="0" smtClean="0"/>
              <a:t> is some key terminology taken from the ESS manual.  What we have found in some cases on RCC is that the Special Facility Charges are going to RSR instead of 454.</a:t>
            </a:r>
            <a:endParaRPr lang="en-US" sz="1100" dirty="0"/>
          </a:p>
        </p:txBody>
      </p:sp>
    </p:spTree>
    <p:extLst>
      <p:ext uri="{BB962C8B-B14F-4D97-AF65-F5344CB8AC3E}">
        <p14:creationId xmlns:p14="http://schemas.microsoft.com/office/powerpoint/2010/main" val="3456975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16</a:t>
            </a:fld>
            <a:endParaRPr lang="en-US" dirty="0">
              <a:solidFill>
                <a:prstClr val="black"/>
              </a:solidFill>
            </a:endParaRPr>
          </a:p>
        </p:txBody>
      </p:sp>
      <p:sp>
        <p:nvSpPr>
          <p:cNvPr id="5" name="Notes Placeholder 4"/>
          <p:cNvSpPr>
            <a:spLocks noGrp="1"/>
          </p:cNvSpPr>
          <p:nvPr>
            <p:ph type="body" sz="quarter" idx="11"/>
          </p:nvPr>
        </p:nvSpPr>
        <p:spPr/>
        <p:txBody>
          <a:bodyPr/>
          <a:lstStyle/>
          <a:p>
            <a:pPr marL="0" lvl="1"/>
            <a:endParaRPr lang="en-US" sz="1100" dirty="0" smtClean="0"/>
          </a:p>
        </p:txBody>
      </p:sp>
    </p:spTree>
    <p:extLst>
      <p:ext uri="{BB962C8B-B14F-4D97-AF65-F5344CB8AC3E}">
        <p14:creationId xmlns:p14="http://schemas.microsoft.com/office/powerpoint/2010/main" val="3456975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2</a:t>
            </a:fld>
            <a:endParaRPr lang="en-US" dirty="0">
              <a:solidFill>
                <a:prstClr val="black"/>
              </a:solidFill>
            </a:endParaRPr>
          </a:p>
        </p:txBody>
      </p:sp>
      <p:sp>
        <p:nvSpPr>
          <p:cNvPr id="3" name="Notes Placeholder 2"/>
          <p:cNvSpPr>
            <a:spLocks noGrp="1"/>
          </p:cNvSpPr>
          <p:nvPr>
            <p:ph type="body" sz="quarter" idx="11"/>
          </p:nvPr>
        </p:nvSpPr>
        <p:spPr>
          <a:xfrm>
            <a:off x="701359" y="4416109"/>
            <a:ext cx="5607684" cy="2117503"/>
          </a:xfrm>
        </p:spPr>
        <p:txBody>
          <a:bodyPr/>
          <a:lstStyle/>
          <a:p>
            <a:pPr marL="0" indent="0" fontAlgn="auto">
              <a:spcBef>
                <a:spcPts val="1200"/>
              </a:spcBef>
              <a:spcAft>
                <a:spcPts val="0"/>
              </a:spcAft>
              <a:buClr>
                <a:srgbClr val="F0F0F0">
                  <a:lumMod val="10000"/>
                </a:srgbClr>
              </a:buClr>
              <a:buFont typeface="Arial"/>
              <a:buNone/>
              <a:defRPr/>
            </a:pPr>
            <a:r>
              <a:rPr lang="en-US" dirty="0" smtClean="0">
                <a:solidFill>
                  <a:prstClr val="black"/>
                </a:solidFill>
                <a:cs typeface="Arial" panose="020B0604020202020204" pitchFamily="34" charset="0"/>
              </a:rPr>
              <a:t>Today, I will </a:t>
            </a:r>
          </a:p>
          <a:p>
            <a:pPr marL="0" indent="0" fontAlgn="auto">
              <a:spcBef>
                <a:spcPts val="1200"/>
              </a:spcBef>
              <a:spcAft>
                <a:spcPts val="0"/>
              </a:spcAft>
              <a:buClr>
                <a:srgbClr val="F0F0F0">
                  <a:lumMod val="10000"/>
                </a:srgbClr>
              </a:buClr>
              <a:buFont typeface="Arial"/>
              <a:buNone/>
              <a:defRPr/>
            </a:pPr>
            <a:r>
              <a:rPr lang="en-US" dirty="0" smtClean="0">
                <a:solidFill>
                  <a:prstClr val="black"/>
                </a:solidFill>
                <a:cs typeface="Arial" panose="020B0604020202020204" pitchFamily="34" charset="0"/>
              </a:rPr>
              <a:t>Review the Valley’s Regulatory Model</a:t>
            </a:r>
          </a:p>
          <a:p>
            <a:pPr marL="0" indent="0" fontAlgn="auto">
              <a:spcBef>
                <a:spcPts val="1200"/>
              </a:spcBef>
              <a:spcAft>
                <a:spcPts val="0"/>
              </a:spcAft>
              <a:buClr>
                <a:srgbClr val="F0F0F0">
                  <a:lumMod val="10000"/>
                </a:srgbClr>
              </a:buClr>
              <a:buFont typeface="Arial"/>
              <a:buNone/>
              <a:defRPr/>
            </a:pPr>
            <a:r>
              <a:rPr lang="en-US" dirty="0" smtClean="0">
                <a:solidFill>
                  <a:prstClr val="black"/>
                </a:solidFill>
                <a:cs typeface="Arial" panose="020B0604020202020204" pitchFamily="34" charset="0"/>
              </a:rPr>
              <a:t>TVA’s role as regulator and current regulatory landscape</a:t>
            </a:r>
          </a:p>
          <a:p>
            <a:pPr marL="0" indent="0" fontAlgn="auto">
              <a:spcBef>
                <a:spcPts val="1200"/>
              </a:spcBef>
              <a:spcAft>
                <a:spcPts val="0"/>
              </a:spcAft>
              <a:buClr>
                <a:srgbClr val="F0F0F0">
                  <a:lumMod val="10000"/>
                </a:srgbClr>
              </a:buClr>
              <a:buFont typeface="Arial"/>
              <a:buNone/>
              <a:defRPr/>
            </a:pPr>
            <a:r>
              <a:rPr lang="en-US" dirty="0" smtClean="0">
                <a:solidFill>
                  <a:prstClr val="black"/>
                </a:solidFill>
                <a:cs typeface="Arial" panose="020B0604020202020204" pitchFamily="34" charset="0"/>
              </a:rPr>
              <a:t>Key dates for you to be aware regarding 2017 regulatory initiatives</a:t>
            </a:r>
          </a:p>
          <a:p>
            <a:pPr marL="0" indent="0" fontAlgn="auto">
              <a:spcBef>
                <a:spcPts val="1200"/>
              </a:spcBef>
              <a:spcAft>
                <a:spcPts val="0"/>
              </a:spcAft>
              <a:buClr>
                <a:srgbClr val="F0F0F0">
                  <a:lumMod val="10000"/>
                </a:srgbClr>
              </a:buClr>
              <a:buFont typeface="Arial"/>
              <a:buNone/>
              <a:defRPr/>
            </a:pPr>
            <a:endParaRPr lang="en-US" dirty="0" smtClean="0">
              <a:solidFill>
                <a:prstClr val="black"/>
              </a:solidFill>
              <a:cs typeface="Arial" panose="020B0604020202020204" pitchFamily="34" charset="0"/>
            </a:endParaRPr>
          </a:p>
        </p:txBody>
      </p:sp>
    </p:spTree>
    <p:extLst>
      <p:ext uri="{BB962C8B-B14F-4D97-AF65-F5344CB8AC3E}">
        <p14:creationId xmlns:p14="http://schemas.microsoft.com/office/powerpoint/2010/main" val="3456975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3</a:t>
            </a:fld>
            <a:endParaRPr lang="en-US" dirty="0">
              <a:solidFill>
                <a:prstClr val="black"/>
              </a:solidFill>
            </a:endParaRPr>
          </a:p>
        </p:txBody>
      </p:sp>
      <p:sp>
        <p:nvSpPr>
          <p:cNvPr id="5" name="Notes Placeholder 4"/>
          <p:cNvSpPr>
            <a:spLocks noGrp="1"/>
          </p:cNvSpPr>
          <p:nvPr>
            <p:ph type="body" sz="quarter" idx="11"/>
          </p:nvPr>
        </p:nvSpPr>
        <p:spPr/>
        <p:txBody>
          <a:bodyPr/>
          <a:lstStyle/>
          <a:p>
            <a:r>
              <a:rPr lang="en-US" dirty="0"/>
              <a:t>TVA was established to provide affordable rates for everyone in the Valley. </a:t>
            </a:r>
          </a:p>
          <a:p>
            <a:r>
              <a:rPr lang="en-US" dirty="0"/>
              <a:t/>
            </a:r>
            <a:br>
              <a:rPr lang="en-US" dirty="0"/>
            </a:br>
            <a:r>
              <a:rPr lang="en-US" dirty="0"/>
              <a:t>Congress designed a unique regulatory model to carry out this mission.</a:t>
            </a:r>
          </a:p>
          <a:p>
            <a:r>
              <a:rPr lang="en-US" dirty="0"/>
              <a:t> </a:t>
            </a:r>
          </a:p>
          <a:p>
            <a:r>
              <a:rPr lang="en-US" dirty="0"/>
              <a:t>TVA’s Board has responsibility to keep rates as low as feasible - both TVA’s wholesale rates and through regulation of local power company resale rates.</a:t>
            </a:r>
          </a:p>
          <a:p>
            <a:r>
              <a:rPr lang="en-US" dirty="0"/>
              <a:t> </a:t>
            </a:r>
          </a:p>
          <a:p>
            <a:r>
              <a:rPr lang="en-US" dirty="0"/>
              <a:t>TVA’s most recent efforts focused on reaffirming TVA’s regulatory role by defining regulatory areas and policies</a:t>
            </a:r>
          </a:p>
          <a:p>
            <a:endParaRPr lang="en-US" dirty="0" smtClean="0"/>
          </a:p>
          <a:p>
            <a:r>
              <a:rPr lang="en-US" dirty="0" smtClean="0"/>
              <a:t>VOC – comments about inconsistent regulation</a:t>
            </a:r>
          </a:p>
          <a:p>
            <a:endParaRPr lang="en-US" dirty="0" smtClean="0"/>
          </a:p>
          <a:p>
            <a:endParaRPr lang="en-US" dirty="0"/>
          </a:p>
        </p:txBody>
      </p:sp>
    </p:spTree>
    <p:extLst>
      <p:ext uri="{BB962C8B-B14F-4D97-AF65-F5344CB8AC3E}">
        <p14:creationId xmlns:p14="http://schemas.microsoft.com/office/powerpoint/2010/main" val="3456975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4</a:t>
            </a:fld>
            <a:endParaRPr lang="en-US" dirty="0">
              <a:solidFill>
                <a:prstClr val="black"/>
              </a:solidFill>
            </a:endParaRPr>
          </a:p>
        </p:txBody>
      </p:sp>
      <p:sp>
        <p:nvSpPr>
          <p:cNvPr id="5" name="Notes Placeholder 4"/>
          <p:cNvSpPr>
            <a:spLocks noGrp="1"/>
          </p:cNvSpPr>
          <p:nvPr>
            <p:ph type="body" sz="quarter" idx="11"/>
          </p:nvPr>
        </p:nvSpPr>
        <p:spPr/>
        <p:txBody>
          <a:bodyPr/>
          <a:lstStyle/>
          <a:p>
            <a:r>
              <a:rPr lang="en-US" dirty="0" smtClean="0"/>
              <a:t>Building block slide depicts focused effort on TVA’s role as regulator over the past several years, will talk more about most of these topics on following slides</a:t>
            </a:r>
          </a:p>
          <a:p>
            <a:endParaRPr lang="en-US" dirty="0"/>
          </a:p>
          <a:p>
            <a:r>
              <a:rPr lang="en-US" dirty="0" smtClean="0"/>
              <a:t>Issues addressed – bottom portion show the areas addressed in the 2011 board request for a comprehensive review of the regulatory role:</a:t>
            </a:r>
          </a:p>
          <a:p>
            <a:pPr marL="171450" indent="-171450">
              <a:buFont typeface="Arial" panose="020B0604020202020204" pitchFamily="34" charset="0"/>
              <a:buChar char="•"/>
            </a:pPr>
            <a:r>
              <a:rPr lang="en-US" dirty="0" smtClean="0"/>
              <a:t>We </a:t>
            </a:r>
            <a:r>
              <a:rPr lang="en-US" dirty="0"/>
              <a:t>successfully completed the comprehensive review of key regulatory areas to clarify and update TVA’s regulatory model that:</a:t>
            </a:r>
          </a:p>
          <a:p>
            <a:pPr marL="628650" lvl="1" indent="-171450">
              <a:buFont typeface="Arial" panose="020B0604020202020204" pitchFamily="34" charset="0"/>
              <a:buChar char="•"/>
            </a:pPr>
            <a:r>
              <a:rPr lang="en-US" dirty="0"/>
              <a:t>enhanced the process in which TVA conducts a review of LPCs’ local rate adjustment requests,</a:t>
            </a:r>
          </a:p>
          <a:p>
            <a:pPr marL="628650" lvl="1" indent="-171450">
              <a:buFont typeface="Arial" panose="020B0604020202020204" pitchFamily="34" charset="0"/>
              <a:buChar char="•"/>
            </a:pPr>
            <a:r>
              <a:rPr lang="en-US" dirty="0"/>
              <a:t>clarified guidance on the appropriate use of electric system revenue; and</a:t>
            </a:r>
          </a:p>
          <a:p>
            <a:pPr marL="628650" lvl="1" indent="-171450">
              <a:buFont typeface="Arial" panose="020B0604020202020204" pitchFamily="34" charset="0"/>
              <a:buChar char="•"/>
            </a:pPr>
            <a:r>
              <a:rPr lang="en-US" dirty="0"/>
              <a:t>updated the framework for LPCs’ service practice policies for deposits, termination of service, billing, and information to consumers to provide alignment and consistency across the Valley.</a:t>
            </a:r>
          </a:p>
          <a:p>
            <a:endParaRPr lang="en-US" dirty="0"/>
          </a:p>
          <a:p>
            <a:r>
              <a:rPr lang="en-US" dirty="0" smtClean="0"/>
              <a:t>Current issues we are addressing are pole attachments, mergers, and a complaint resolution process</a:t>
            </a:r>
          </a:p>
          <a:p>
            <a:r>
              <a:rPr lang="en-US" dirty="0"/>
              <a:t> </a:t>
            </a:r>
          </a:p>
          <a:p>
            <a:r>
              <a:rPr lang="en-US" dirty="0" smtClean="0"/>
              <a:t>Emerging </a:t>
            </a:r>
            <a:r>
              <a:rPr lang="en-US" dirty="0"/>
              <a:t>issues include Distributed Energy Resources and Capital Credits.  Re: DER, we are working very closely with Jay Stowe’s new organization to ensure TVA’s regulatory obligations are met.</a:t>
            </a:r>
          </a:p>
          <a:p>
            <a:endParaRPr lang="en-US" dirty="0" smtClean="0"/>
          </a:p>
        </p:txBody>
      </p:sp>
    </p:spTree>
    <p:extLst>
      <p:ext uri="{BB962C8B-B14F-4D97-AF65-F5344CB8AC3E}">
        <p14:creationId xmlns:p14="http://schemas.microsoft.com/office/powerpoint/2010/main" val="3456975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5</a:t>
            </a:fld>
            <a:endParaRPr lang="en-US" dirty="0">
              <a:solidFill>
                <a:prstClr val="black"/>
              </a:solidFill>
            </a:endParaRPr>
          </a:p>
        </p:txBody>
      </p:sp>
      <p:sp>
        <p:nvSpPr>
          <p:cNvPr id="3" name="Notes Placeholder 2"/>
          <p:cNvSpPr>
            <a:spLocks noGrp="1"/>
          </p:cNvSpPr>
          <p:nvPr>
            <p:ph type="body" sz="quarter" idx="11"/>
          </p:nvPr>
        </p:nvSpPr>
        <p:spPr/>
        <p:txBody>
          <a:bodyPr/>
          <a:lstStyle/>
          <a:p>
            <a:pPr marL="0" lvl="1">
              <a:defRPr/>
            </a:pPr>
            <a:r>
              <a:rPr lang="en-US" sz="1100" dirty="0"/>
              <a:t>(See timeline on side </a:t>
            </a:r>
            <a:r>
              <a:rPr lang="en-US" sz="1100" dirty="0" smtClean="0"/>
              <a:t>10)</a:t>
            </a:r>
            <a:endParaRPr lang="en-US" sz="1100" dirty="0"/>
          </a:p>
          <a:p>
            <a:endParaRPr lang="en-US" dirty="0"/>
          </a:p>
          <a:p>
            <a:pPr lvl="0"/>
            <a:r>
              <a:rPr lang="en-US" b="1" u="sng" dirty="0" smtClean="0">
                <a:cs typeface="Arial" panose="020B0604020202020204" pitchFamily="34" charset="0"/>
              </a:rPr>
              <a:t>Rate Review Process</a:t>
            </a:r>
            <a:endParaRPr lang="en-US" b="1" u="sng" dirty="0">
              <a:cs typeface="Arial" panose="020B0604020202020204" pitchFamily="34" charset="0"/>
            </a:endParaRPr>
          </a:p>
          <a:p>
            <a:r>
              <a:rPr lang="en-US" dirty="0" smtClean="0"/>
              <a:t>Customer Delivery sharing FY17 guideline amounts with their LPCs in March timeframe; along with a Regulatory Brief:  Guidance for Local Rate Adjustments.”  The brief has been prepared to ensure the LRA process is executed smoothly and with no surprises.</a:t>
            </a:r>
          </a:p>
          <a:p>
            <a:endParaRPr lang="en-US" dirty="0" smtClean="0"/>
          </a:p>
          <a:p>
            <a:r>
              <a:rPr lang="en-US" dirty="0" smtClean="0"/>
              <a:t>LRA performance indicators provide insight to LPC financial health; used to evaluate rate requests</a:t>
            </a:r>
          </a:p>
          <a:p>
            <a:pPr marL="0" lvl="1">
              <a:spcBef>
                <a:spcPts val="1200"/>
              </a:spcBef>
              <a:buClr>
                <a:schemeClr val="tx2"/>
              </a:buClr>
              <a:defRPr/>
            </a:pPr>
            <a:r>
              <a:rPr lang="en-US" dirty="0" smtClean="0"/>
              <a:t>33% cash ratio is considered high in cash;</a:t>
            </a:r>
            <a:r>
              <a:rPr lang="en-US" baseline="0" dirty="0" smtClean="0"/>
              <a:t> Cash Ratio is defined as Unrestricted Cash &amp; Temp Cash Investments divided by Power Cost + O&amp;M Expenses</a:t>
            </a:r>
            <a:endParaRPr lang="en-US" dirty="0" smtClean="0"/>
          </a:p>
          <a:p>
            <a:pPr marL="0" lvl="1">
              <a:spcBef>
                <a:spcPts val="1200"/>
              </a:spcBef>
              <a:buClr>
                <a:schemeClr val="tx2"/>
              </a:buClr>
              <a:defRPr/>
            </a:pPr>
            <a:r>
              <a:rPr lang="en-US" dirty="0" smtClean="0"/>
              <a:t>LRA process </a:t>
            </a:r>
            <a:r>
              <a:rPr lang="en-US" dirty="0"/>
              <a:t>modified to reflect the calculation of the cash ratio with and without any loan or investments of electric system funds for non-electric purposes</a:t>
            </a:r>
          </a:p>
          <a:p>
            <a:endParaRPr lang="en-US" dirty="0" smtClean="0"/>
          </a:p>
          <a:p>
            <a:pPr lvl="0"/>
            <a:r>
              <a:rPr lang="en-US" b="1" u="sng" dirty="0" smtClean="0">
                <a:cs typeface="Arial" panose="020B0604020202020204" pitchFamily="34" charset="0"/>
              </a:rPr>
              <a:t>SPPs</a:t>
            </a:r>
            <a:endParaRPr lang="en-US" b="1" u="sng" dirty="0">
              <a:cs typeface="Arial" panose="020B0604020202020204" pitchFamily="34" charset="0"/>
            </a:endParaRPr>
          </a:p>
          <a:p>
            <a:r>
              <a:rPr lang="en-US" dirty="0" smtClean="0"/>
              <a:t>Currently </a:t>
            </a:r>
            <a:r>
              <a:rPr lang="en-US" dirty="0"/>
              <a:t>conducting implementation </a:t>
            </a:r>
            <a:r>
              <a:rPr lang="en-US" dirty="0" smtClean="0"/>
              <a:t>testing of SPPs; 128 tested as of May 3; minor issues noted</a:t>
            </a:r>
            <a:endParaRPr lang="en-US" dirty="0"/>
          </a:p>
          <a:p>
            <a:endParaRPr lang="en-US" dirty="0"/>
          </a:p>
          <a:p>
            <a:endParaRPr lang="en-US" dirty="0"/>
          </a:p>
          <a:p>
            <a:endParaRPr lang="en-US" dirty="0"/>
          </a:p>
          <a:p>
            <a:pPr marL="0" lvl="1"/>
            <a:endParaRPr lang="en-US" sz="1400" dirty="0">
              <a:solidFill>
                <a:srgbClr val="FF0000"/>
              </a:solidFill>
              <a:latin typeface="Tahoma"/>
            </a:endParaRPr>
          </a:p>
          <a:p>
            <a:endParaRPr lang="en-US" dirty="0" smtClean="0"/>
          </a:p>
        </p:txBody>
      </p:sp>
    </p:spTree>
    <p:extLst>
      <p:ext uri="{BB962C8B-B14F-4D97-AF65-F5344CB8AC3E}">
        <p14:creationId xmlns:p14="http://schemas.microsoft.com/office/powerpoint/2010/main" val="3456975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6</a:t>
            </a:fld>
            <a:endParaRPr lang="en-US" dirty="0">
              <a:solidFill>
                <a:prstClr val="black"/>
              </a:solidFill>
            </a:endParaRPr>
          </a:p>
        </p:txBody>
      </p:sp>
      <p:sp>
        <p:nvSpPr>
          <p:cNvPr id="3" name="Notes Placeholder 2"/>
          <p:cNvSpPr>
            <a:spLocks noGrp="1"/>
          </p:cNvSpPr>
          <p:nvPr>
            <p:ph type="body" sz="quarter" idx="11"/>
          </p:nvPr>
        </p:nvSpPr>
        <p:spPr/>
        <p:txBody>
          <a:bodyPr/>
          <a:lstStyle/>
          <a:p>
            <a:pPr marL="0" lvl="1">
              <a:defRPr/>
            </a:pPr>
            <a:r>
              <a:rPr lang="en-US" sz="1100" dirty="0"/>
              <a:t>(See timeline on side </a:t>
            </a:r>
            <a:r>
              <a:rPr lang="en-US" sz="1100" dirty="0" smtClean="0"/>
              <a:t>10)</a:t>
            </a:r>
            <a:endParaRPr lang="en-US" sz="1100" dirty="0"/>
          </a:p>
          <a:p>
            <a:endParaRPr lang="en-US" b="1" u="sng" dirty="0" smtClean="0"/>
          </a:p>
          <a:p>
            <a:r>
              <a:rPr lang="en-US" b="1" u="sng" dirty="0" smtClean="0"/>
              <a:t>Mergers</a:t>
            </a:r>
            <a:r>
              <a:rPr lang="en-US" dirty="0" smtClean="0"/>
              <a:t> – Refined guidance shared with LPCs on Mon, Feb 6. New guidance provides more definition and clarity re: mergers, acquisitions, and consolidations review policy; and requires LPCs demonstrate a transaction will result in material net benefit for ratepayers prior to TVA consenting to an assignment of the wholesale power contract.  Tool Kit on RA page on Online Connection.</a:t>
            </a:r>
            <a:endParaRPr lang="en-US" dirty="0"/>
          </a:p>
          <a:p>
            <a:endParaRPr lang="en-US" dirty="0"/>
          </a:p>
        </p:txBody>
      </p:sp>
    </p:spTree>
    <p:extLst>
      <p:ext uri="{BB962C8B-B14F-4D97-AF65-F5344CB8AC3E}">
        <p14:creationId xmlns:p14="http://schemas.microsoft.com/office/powerpoint/2010/main" val="3456975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7</a:t>
            </a:fld>
            <a:endParaRPr lang="en-US" dirty="0">
              <a:solidFill>
                <a:prstClr val="black"/>
              </a:solidFill>
            </a:endParaRPr>
          </a:p>
        </p:txBody>
      </p:sp>
      <p:sp>
        <p:nvSpPr>
          <p:cNvPr id="5" name="Notes Placeholder 4"/>
          <p:cNvSpPr>
            <a:spLocks noGrp="1"/>
          </p:cNvSpPr>
          <p:nvPr>
            <p:ph type="body" sz="quarter" idx="1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(See timeline on side 10)</a:t>
            </a:r>
          </a:p>
          <a:p>
            <a:pPr marL="0" lvl="1"/>
            <a:endParaRPr lang="en-US" sz="1100" dirty="0" smtClean="0"/>
          </a:p>
          <a:p>
            <a:pPr marL="0" lvl="1"/>
            <a:r>
              <a:rPr lang="en-US" sz="1100" b="1" u="sng" dirty="0" smtClean="0"/>
              <a:t>CRP:</a:t>
            </a:r>
          </a:p>
          <a:p>
            <a:pPr marL="171450" lvl="1" indent="-171450">
              <a:buFont typeface="Arial" panose="020B0604020202020204" pitchFamily="34" charset="0"/>
              <a:buChar char="•"/>
            </a:pPr>
            <a:r>
              <a:rPr lang="en-US" sz="1100" dirty="0" smtClean="0"/>
              <a:t>Credible </a:t>
            </a:r>
            <a:r>
              <a:rPr lang="en-US" sz="1100" dirty="0"/>
              <a:t>process critical to ensuring TVA’s regulatory </a:t>
            </a:r>
            <a:r>
              <a:rPr lang="en-US" sz="1100" dirty="0" smtClean="0"/>
              <a:t>model; held roundtables in each district to discuss valley-wide expansion</a:t>
            </a:r>
          </a:p>
          <a:p>
            <a:pPr marL="171450" indent="-171450">
              <a:buFont typeface="Arial" panose="020B0604020202020204" pitchFamily="34" charset="0"/>
              <a:buChar char="•"/>
            </a:pPr>
            <a:r>
              <a:rPr lang="en-US" sz="1100" dirty="0" smtClean="0"/>
              <a:t>As of May</a:t>
            </a:r>
            <a:r>
              <a:rPr lang="en-US" sz="1100" baseline="0" dirty="0" smtClean="0"/>
              <a:t> 8</a:t>
            </a:r>
            <a:r>
              <a:rPr lang="en-US" sz="1100" dirty="0" smtClean="0"/>
              <a:t>, CYTD complaints received is 157; pertaining to variety of issues including high bills, FCA, deposit amounts, and net metering. </a:t>
            </a:r>
          </a:p>
          <a:p>
            <a:endParaRPr lang="en-US" sz="1100" dirty="0" smtClean="0"/>
          </a:p>
        </p:txBody>
      </p:sp>
    </p:spTree>
    <p:extLst>
      <p:ext uri="{BB962C8B-B14F-4D97-AF65-F5344CB8AC3E}">
        <p14:creationId xmlns:p14="http://schemas.microsoft.com/office/powerpoint/2010/main" val="3456975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8</a:t>
            </a:fld>
            <a:endParaRPr lang="en-US" dirty="0">
              <a:solidFill>
                <a:prstClr val="black"/>
              </a:solidFill>
            </a:endParaRPr>
          </a:p>
        </p:txBody>
      </p:sp>
      <p:sp>
        <p:nvSpPr>
          <p:cNvPr id="5" name="Notes Placeholder 4"/>
          <p:cNvSpPr>
            <a:spLocks noGrp="1"/>
          </p:cNvSpPr>
          <p:nvPr>
            <p:ph type="body" sz="quarter" idx="1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(See timeline on side 10)</a:t>
            </a:r>
          </a:p>
          <a:p>
            <a:pPr marL="0" lvl="1"/>
            <a:endParaRPr lang="en-US" sz="1100" dirty="0" smtClean="0"/>
          </a:p>
          <a:p>
            <a:pPr marL="0" lvl="1"/>
            <a:r>
              <a:rPr lang="en-US" sz="1100" b="1" u="sng" dirty="0" smtClean="0"/>
              <a:t>CRP:</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smtClean="0"/>
              <a:t>As</a:t>
            </a:r>
            <a:r>
              <a:rPr lang="en-US" sz="1100" baseline="0" dirty="0" smtClean="0"/>
              <a:t> of May 8, CYTD complaints received is 157.</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smtClean="0"/>
              <a:t>The majority</a:t>
            </a:r>
            <a:r>
              <a:rPr lang="en-US" sz="1100" baseline="0" dirty="0" smtClean="0"/>
              <a:t> of complaints have been from Kentucky and Mississippi, followed by Middle TN.  The lowest number of complaints have been from Alabama and Southeast TN.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dirty="0" smtClean="0"/>
              <a:t>Billing issues continue to be the primary type of complaint, with high bill complaints being the most frequent, followed by questions concerning rates.  Other issues include capital credits, net metering, and energy efficiency questions.</a:t>
            </a:r>
            <a:endParaRPr lang="en-US" sz="1100" dirty="0" smtClean="0"/>
          </a:p>
          <a:p>
            <a:pPr marL="171450" indent="-171450">
              <a:buFont typeface="Arial" panose="020B0604020202020204" pitchFamily="34" charset="0"/>
              <a:buChar char="•"/>
            </a:pPr>
            <a:endParaRPr lang="en-US" sz="1100" dirty="0" smtClean="0"/>
          </a:p>
          <a:p>
            <a:endParaRPr lang="en-US" sz="1100" dirty="0" smtClean="0"/>
          </a:p>
        </p:txBody>
      </p:sp>
    </p:spTree>
    <p:extLst>
      <p:ext uri="{BB962C8B-B14F-4D97-AF65-F5344CB8AC3E}">
        <p14:creationId xmlns:p14="http://schemas.microsoft.com/office/powerpoint/2010/main" val="3456975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4" name="Slide Number Placeholder 3"/>
          <p:cNvSpPr>
            <a:spLocks noGrp="1"/>
          </p:cNvSpPr>
          <p:nvPr>
            <p:ph type="sldNum" sz="quarter" idx="10"/>
          </p:nvPr>
        </p:nvSpPr>
        <p:spPr/>
        <p:txBody>
          <a:bodyPr/>
          <a:lstStyle/>
          <a:p>
            <a:fld id="{1B385B5F-6722-4411-9130-D192824D5C74}" type="slidenum">
              <a:rPr lang="en-US" smtClean="0">
                <a:solidFill>
                  <a:prstClr val="black"/>
                </a:solidFill>
              </a:rPr>
              <a:pPr/>
              <a:t>9</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sz="1100" dirty="0"/>
          </a:p>
        </p:txBody>
      </p:sp>
    </p:spTree>
    <p:extLst>
      <p:ext uri="{BB962C8B-B14F-4D97-AF65-F5344CB8AC3E}">
        <p14:creationId xmlns:p14="http://schemas.microsoft.com/office/powerpoint/2010/main" val="3456975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8" Type="http://schemas.openxmlformats.org/officeDocument/2006/relationships/tags" Target="../tags/tag40.xml"/><Relationship Id="rId13" Type="http://schemas.openxmlformats.org/officeDocument/2006/relationships/slideMaster" Target="../slideMasters/slideMaster3.xml"/><Relationship Id="rId3" Type="http://schemas.openxmlformats.org/officeDocument/2006/relationships/tags" Target="../tags/tag35.xml"/><Relationship Id="rId7" Type="http://schemas.openxmlformats.org/officeDocument/2006/relationships/tags" Target="../tags/tag39.xml"/><Relationship Id="rId12" Type="http://schemas.openxmlformats.org/officeDocument/2006/relationships/tags" Target="../tags/tag44.xml"/><Relationship Id="rId2" Type="http://schemas.openxmlformats.org/officeDocument/2006/relationships/tags" Target="../tags/tag34.xml"/><Relationship Id="rId1" Type="http://schemas.openxmlformats.org/officeDocument/2006/relationships/vmlDrawing" Target="../drawings/vmlDrawing2.vml"/><Relationship Id="rId6" Type="http://schemas.openxmlformats.org/officeDocument/2006/relationships/tags" Target="../tags/tag38.xml"/><Relationship Id="rId11" Type="http://schemas.openxmlformats.org/officeDocument/2006/relationships/tags" Target="../tags/tag43.xml"/><Relationship Id="rId5" Type="http://schemas.openxmlformats.org/officeDocument/2006/relationships/tags" Target="../tags/tag37.xml"/><Relationship Id="rId15" Type="http://schemas.openxmlformats.org/officeDocument/2006/relationships/image" Target="../media/image2.png"/><Relationship Id="rId10" Type="http://schemas.openxmlformats.org/officeDocument/2006/relationships/tags" Target="../tags/tag42.xml"/><Relationship Id="rId4" Type="http://schemas.openxmlformats.org/officeDocument/2006/relationships/tags" Target="../tags/tag36.xml"/><Relationship Id="rId9" Type="http://schemas.openxmlformats.org/officeDocument/2006/relationships/tags" Target="../tags/tag41.xml"/><Relationship Id="rId14" Type="http://schemas.openxmlformats.org/officeDocument/2006/relationships/oleObject" Target="../embeddings/oleObject2.bin"/></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83.xml"/><Relationship Id="rId13" Type="http://schemas.openxmlformats.org/officeDocument/2006/relationships/slideMaster" Target="../slideMasters/slideMaster4.xml"/><Relationship Id="rId3" Type="http://schemas.openxmlformats.org/officeDocument/2006/relationships/tags" Target="../tags/tag78.xml"/><Relationship Id="rId7" Type="http://schemas.openxmlformats.org/officeDocument/2006/relationships/tags" Target="../tags/tag82.xml"/><Relationship Id="rId12" Type="http://schemas.openxmlformats.org/officeDocument/2006/relationships/tags" Target="../tags/tag87.xml"/><Relationship Id="rId2" Type="http://schemas.openxmlformats.org/officeDocument/2006/relationships/tags" Target="../tags/tag77.xml"/><Relationship Id="rId1" Type="http://schemas.openxmlformats.org/officeDocument/2006/relationships/vmlDrawing" Target="../drawings/vmlDrawing4.vml"/><Relationship Id="rId6" Type="http://schemas.openxmlformats.org/officeDocument/2006/relationships/tags" Target="../tags/tag81.xml"/><Relationship Id="rId11" Type="http://schemas.openxmlformats.org/officeDocument/2006/relationships/tags" Target="../tags/tag86.xml"/><Relationship Id="rId5" Type="http://schemas.openxmlformats.org/officeDocument/2006/relationships/tags" Target="../tags/tag80.xml"/><Relationship Id="rId15" Type="http://schemas.openxmlformats.org/officeDocument/2006/relationships/image" Target="../media/image2.png"/><Relationship Id="rId10" Type="http://schemas.openxmlformats.org/officeDocument/2006/relationships/tags" Target="../tags/tag85.xml"/><Relationship Id="rId4" Type="http://schemas.openxmlformats.org/officeDocument/2006/relationships/tags" Target="../tags/tag79.xml"/><Relationship Id="rId9" Type="http://schemas.openxmlformats.org/officeDocument/2006/relationships/tags" Target="../tags/tag84.xml"/><Relationship Id="rId14" Type="http://schemas.openxmlformats.org/officeDocument/2006/relationships/oleObject" Target="../embeddings/oleObject4.bin"/></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8" Type="http://schemas.openxmlformats.org/officeDocument/2006/relationships/tags" Target="../tags/tag126.xml"/><Relationship Id="rId13" Type="http://schemas.openxmlformats.org/officeDocument/2006/relationships/slideMaster" Target="../slideMasters/slideMaster5.xml"/><Relationship Id="rId3" Type="http://schemas.openxmlformats.org/officeDocument/2006/relationships/tags" Target="../tags/tag121.xml"/><Relationship Id="rId7" Type="http://schemas.openxmlformats.org/officeDocument/2006/relationships/tags" Target="../tags/tag125.xml"/><Relationship Id="rId12" Type="http://schemas.openxmlformats.org/officeDocument/2006/relationships/tags" Target="../tags/tag130.xml"/><Relationship Id="rId2" Type="http://schemas.openxmlformats.org/officeDocument/2006/relationships/tags" Target="../tags/tag120.xml"/><Relationship Id="rId1" Type="http://schemas.openxmlformats.org/officeDocument/2006/relationships/vmlDrawing" Target="../drawings/vmlDrawing6.vml"/><Relationship Id="rId6" Type="http://schemas.openxmlformats.org/officeDocument/2006/relationships/tags" Target="../tags/tag124.xml"/><Relationship Id="rId11" Type="http://schemas.openxmlformats.org/officeDocument/2006/relationships/tags" Target="../tags/tag129.xml"/><Relationship Id="rId5" Type="http://schemas.openxmlformats.org/officeDocument/2006/relationships/tags" Target="../tags/tag123.xml"/><Relationship Id="rId15" Type="http://schemas.openxmlformats.org/officeDocument/2006/relationships/image" Target="../media/image2.png"/><Relationship Id="rId10" Type="http://schemas.openxmlformats.org/officeDocument/2006/relationships/tags" Target="../tags/tag128.xml"/><Relationship Id="rId4" Type="http://schemas.openxmlformats.org/officeDocument/2006/relationships/tags" Target="../tags/tag122.xml"/><Relationship Id="rId9" Type="http://schemas.openxmlformats.org/officeDocument/2006/relationships/tags" Target="../tags/tag127.xml"/><Relationship Id="rId14" Type="http://schemas.openxmlformats.org/officeDocument/2006/relationships/oleObject" Target="../embeddings/oleObject6.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10"/>
          </p:nvPr>
        </p:nvSpPr>
        <p:spPr/>
        <p:txBody>
          <a:bodyPr/>
          <a:lstStyle/>
          <a:p>
            <a:fld id="{9AE7E139-1500-419A-A6C2-706CE9C13036}" type="datetime1">
              <a:rPr lang="en-US" smtClean="0">
                <a:solidFill>
                  <a:srgbClr val="1F497D"/>
                </a:solidFill>
              </a:rPr>
              <a:pPr/>
              <a:t>5/10/2017</a:t>
            </a:fld>
            <a:endParaRPr lang="en-US" dirty="0">
              <a:solidFill>
                <a:srgbClr val="1F497D"/>
              </a:solidFill>
            </a:endParaRPr>
          </a:p>
        </p:txBody>
      </p:sp>
      <p:sp>
        <p:nvSpPr>
          <p:cNvPr id="5" name="Footer Placeholder 4"/>
          <p:cNvSpPr>
            <a:spLocks noGrp="1"/>
          </p:cNvSpPr>
          <p:nvPr>
            <p:ph type="ftr" sz="quarter" idx="11"/>
          </p:nvPr>
        </p:nvSpPr>
        <p:spPr/>
        <p:txBody>
          <a:bodyPr/>
          <a:lstStyle/>
          <a:p>
            <a:endParaRPr lang="en-US" dirty="0">
              <a:solidFill>
                <a:srgbClr val="1F497D"/>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ectangle 11"/>
          <p:cNvSpPr/>
          <p:nvPr/>
        </p:nvSpPr>
        <p:spPr>
          <a:xfrm>
            <a:off x="7572654"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7712715" y="3136658"/>
            <a:ext cx="910224" cy="2075688"/>
          </a:xfrm>
          <a:prstGeom prst="rect">
            <a:avLst/>
          </a:prstGeom>
          <a:solidFill>
            <a:schemeClr val="accent3">
              <a:lumMod val="50000"/>
              <a:alpha val="7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3"/>
          <p:cNvSpPr/>
          <p:nvPr/>
        </p:nvSpPr>
        <p:spPr>
          <a:xfrm>
            <a:off x="445483" y="3055622"/>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 name="Slide Number Placeholder 5"/>
          <p:cNvSpPr>
            <a:spLocks noGrp="1"/>
          </p:cNvSpPr>
          <p:nvPr>
            <p:ph type="sldNum" sz="quarter" idx="12"/>
          </p:nvPr>
        </p:nvSpPr>
        <p:spPr>
          <a:xfrm>
            <a:off x="7786827" y="4625268"/>
            <a:ext cx="762000" cy="457200"/>
          </a:xfrm>
        </p:spPr>
        <p:txBody>
          <a:bodyPr/>
          <a:lstStyle>
            <a:lvl1pPr algn="ctr">
              <a:defRPr sz="2800">
                <a:solidFill>
                  <a:schemeClr val="accent1">
                    <a:lumMod val="50000"/>
                  </a:schemeClr>
                </a:solidFill>
              </a:defRPr>
            </a:lvl1pPr>
          </a:lstStyle>
          <a:p>
            <a:fld id="{FA84A37A-AFC2-4A01-80A1-FC20F2C0D5BB}" type="slidenum">
              <a:rPr lang="en-US" smtClean="0">
                <a:solidFill>
                  <a:srgbClr val="4F81BD">
                    <a:lumMod val="50000"/>
                  </a:srgbClr>
                </a:solidFill>
              </a:rPr>
              <a:pPr/>
              <a:t>‹#›</a:t>
            </a:fld>
            <a:endParaRPr lang="en-US" dirty="0">
              <a:solidFill>
                <a:srgbClr val="4F81BD">
                  <a:lumMod val="50000"/>
                </a:srgbClr>
              </a:solidFill>
            </a:endParaRPr>
          </a:p>
        </p:txBody>
      </p:sp>
      <p:sp>
        <p:nvSpPr>
          <p:cNvPr id="11" name="Rectangle 10"/>
          <p:cNvSpPr/>
          <p:nvPr/>
        </p:nvSpPr>
        <p:spPr>
          <a:xfrm>
            <a:off x="541823" y="4559278"/>
            <a:ext cx="6755167" cy="664367"/>
          </a:xfrm>
          <a:prstGeom prst="rect">
            <a:avLst/>
          </a:prstGeom>
          <a:solidFill>
            <a:schemeClr val="tx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 name="Title 1"/>
          <p:cNvSpPr>
            <a:spLocks noGrp="1"/>
          </p:cNvSpPr>
          <p:nvPr>
            <p:ph type="ctrTitle"/>
          </p:nvPr>
        </p:nvSpPr>
        <p:spPr>
          <a:xfrm>
            <a:off x="604705" y="3227035"/>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8792929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D4856D-A9E1-4311-AB5D-BCEB27D59D01}" type="datetime1">
              <a:rPr lang="en-US" smtClean="0">
                <a:solidFill>
                  <a:srgbClr val="1F497D"/>
                </a:solidFill>
              </a:rPr>
              <a:pPr/>
              <a:t>5/10/2017</a:t>
            </a:fld>
            <a:endParaRPr lang="en-US" dirty="0">
              <a:solidFill>
                <a:srgbClr val="1F497D"/>
              </a:solidFill>
            </a:endParaRPr>
          </a:p>
        </p:txBody>
      </p:sp>
      <p:sp>
        <p:nvSpPr>
          <p:cNvPr id="5" name="Footer Placeholder 4"/>
          <p:cNvSpPr>
            <a:spLocks noGrp="1"/>
          </p:cNvSpPr>
          <p:nvPr>
            <p:ph type="ftr" sz="quarter" idx="11"/>
          </p:nvPr>
        </p:nvSpPr>
        <p:spPr/>
        <p:txBody>
          <a:body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p>
            <a:pPr fontAlgn="base">
              <a:spcAft>
                <a:spcPct val="0"/>
              </a:spcAft>
            </a:pPr>
            <a:fld id="{30710141-2961-491F-B8A8-3AC1E159B106}" type="slidenum">
              <a:rPr lang="en-US" smtClean="0">
                <a:solidFill>
                  <a:srgbClr val="1F497D"/>
                </a:solidFill>
                <a:ea typeface="SimSun" pitchFamily="2" charset="-122"/>
              </a:rPr>
              <a:pPr fontAlgn="base">
                <a:spcAft>
                  <a:spcPct val="0"/>
                </a:spcAft>
              </a:pPr>
              <a:t>‹#›</a:t>
            </a:fld>
            <a:r>
              <a:rPr lang="en-US" dirty="0" smtClean="0">
                <a:solidFill>
                  <a:srgbClr val="1F497D"/>
                </a:solidFill>
                <a:ea typeface="SimSun" pitchFamily="2" charset="-122"/>
              </a:rPr>
              <a:t> </a:t>
            </a:r>
            <a:endParaRPr lang="en-US" dirty="0">
              <a:solidFill>
                <a:srgbClr val="1F497D"/>
              </a:solidFill>
              <a:ea typeface="SimSun" pitchFamily="2" charset="-122"/>
            </a:endParaRPr>
          </a:p>
        </p:txBody>
      </p:sp>
    </p:spTree>
    <p:extLst>
      <p:ext uri="{BB962C8B-B14F-4D97-AF65-F5344CB8AC3E}">
        <p14:creationId xmlns:p14="http://schemas.microsoft.com/office/powerpoint/2010/main" val="362321907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3"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6955225" y="351411"/>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Vertical Title 1"/>
          <p:cNvSpPr>
            <a:spLocks noGrp="1"/>
          </p:cNvSpPr>
          <p:nvPr>
            <p:ph type="title" orient="vert"/>
          </p:nvPr>
        </p:nvSpPr>
        <p:spPr>
          <a:xfrm>
            <a:off x="7048577" y="395429"/>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1001"/>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630745-88DD-414E-8DAA-60C197DFBDA4}" type="datetime1">
              <a:rPr lang="en-US" smtClean="0">
                <a:solidFill>
                  <a:srgbClr val="1F497D"/>
                </a:solidFill>
              </a:rPr>
              <a:pPr/>
              <a:t>5/10/2017</a:t>
            </a:fld>
            <a:endParaRPr lang="en-US" dirty="0">
              <a:solidFill>
                <a:srgbClr val="1F497D"/>
              </a:solidFill>
            </a:endParaRPr>
          </a:p>
        </p:txBody>
      </p:sp>
      <p:sp>
        <p:nvSpPr>
          <p:cNvPr id="5" name="Footer Placeholder 4"/>
          <p:cNvSpPr>
            <a:spLocks noGrp="1"/>
          </p:cNvSpPr>
          <p:nvPr>
            <p:ph type="ftr" sz="quarter" idx="11"/>
          </p:nvPr>
        </p:nvSpPr>
        <p:spPr/>
        <p:txBody>
          <a:body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p>
            <a:pPr fontAlgn="base">
              <a:spcAft>
                <a:spcPct val="0"/>
              </a:spcAft>
            </a:pPr>
            <a:fld id="{30710141-2961-491F-B8A8-3AC1E159B106}" type="slidenum">
              <a:rPr lang="en-US" smtClean="0">
                <a:solidFill>
                  <a:srgbClr val="1F497D"/>
                </a:solidFill>
                <a:ea typeface="SimSun" pitchFamily="2" charset="-122"/>
              </a:rPr>
              <a:pPr fontAlgn="base">
                <a:spcAft>
                  <a:spcPct val="0"/>
                </a:spcAft>
              </a:pPr>
              <a:t>‹#›</a:t>
            </a:fld>
            <a:r>
              <a:rPr lang="en-US" dirty="0" smtClean="0">
                <a:solidFill>
                  <a:srgbClr val="1F497D"/>
                </a:solidFill>
                <a:ea typeface="SimSun" pitchFamily="2" charset="-122"/>
              </a:rPr>
              <a:t> </a:t>
            </a:r>
            <a:endParaRPr lang="en-US" dirty="0">
              <a:solidFill>
                <a:srgbClr val="1F497D"/>
              </a:solidFill>
              <a:ea typeface="SimSun" pitchFamily="2" charset="-122"/>
            </a:endParaRPr>
          </a:p>
        </p:txBody>
      </p:sp>
    </p:spTree>
    <p:extLst>
      <p:ext uri="{BB962C8B-B14F-4D97-AF65-F5344CB8AC3E}">
        <p14:creationId xmlns:p14="http://schemas.microsoft.com/office/powerpoint/2010/main" val="1916351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z="1050"/>
            </a:lvl1pPr>
          </a:lstStyle>
          <a:p>
            <a:fld id="{1FDD66D6-0FC1-4997-A42D-E0AB9F53BE78}" type="datetime1">
              <a:rPr lang="en-US" smtClean="0">
                <a:solidFill>
                  <a:prstClr val="black">
                    <a:tint val="75000"/>
                  </a:prstClr>
                </a:solidFill>
              </a:rPr>
              <a:pPr/>
              <a:t>5/10/2017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sz="1050"/>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lvl1pPr algn="r">
              <a:defRPr sz="1400"/>
            </a:lvl1pPr>
          </a:lstStyle>
          <a:p>
            <a:fld id="{8E029D41-BAAE-43C2-9EF3-AC2F574C4A58}" type="slidenum">
              <a:rPr lang="en-US" smtClean="0">
                <a:solidFill>
                  <a:prstClr val="black"/>
                </a:solidFill>
              </a:rPr>
              <a:pPr/>
              <a:t>‹#›</a:t>
            </a:fld>
            <a:endParaRPr lang="en-US" dirty="0">
              <a:solidFill>
                <a:prstClr val="black"/>
              </a:solidFill>
            </a:endParaRPr>
          </a:p>
        </p:txBody>
      </p:sp>
      <p:grpSp>
        <p:nvGrpSpPr>
          <p:cNvPr id="9" name="Group 8"/>
          <p:cNvGrpSpPr/>
          <p:nvPr userDrawn="1"/>
        </p:nvGrpSpPr>
        <p:grpSpPr>
          <a:xfrm>
            <a:off x="7541515" y="168604"/>
            <a:ext cx="1508284" cy="343309"/>
            <a:chOff x="209147" y="2288812"/>
            <a:chExt cx="1131213" cy="489771"/>
          </a:xfrm>
        </p:grpSpPr>
        <p:sp>
          <p:nvSpPr>
            <p:cNvPr id="10" name="Oval 12"/>
            <p:cNvSpPr/>
            <p:nvPr/>
          </p:nvSpPr>
          <p:spPr>
            <a:xfrm>
              <a:off x="1063269" y="2288813"/>
              <a:ext cx="277091" cy="4849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Oval 13"/>
            <p:cNvSpPr/>
            <p:nvPr/>
          </p:nvSpPr>
          <p:spPr>
            <a:xfrm>
              <a:off x="209147" y="2293674"/>
              <a:ext cx="277091" cy="48490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Oval 14"/>
            <p:cNvSpPr/>
            <p:nvPr/>
          </p:nvSpPr>
          <p:spPr>
            <a:xfrm>
              <a:off x="648088" y="2288812"/>
              <a:ext cx="277091" cy="48490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cxnSp>
        <p:nvCxnSpPr>
          <p:cNvPr id="13" name="Straight Connector 12"/>
          <p:cNvCxnSpPr/>
          <p:nvPr userDrawn="1"/>
        </p:nvCxnSpPr>
        <p:spPr>
          <a:xfrm>
            <a:off x="7468239" y="0"/>
            <a:ext cx="0" cy="6805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userDrawn="1"/>
        </p:nvSpPr>
        <p:spPr>
          <a:xfrm>
            <a:off x="152398" y="46166"/>
            <a:ext cx="7252663" cy="584775"/>
          </a:xfrm>
          <a:prstGeom prst="rect">
            <a:avLst/>
          </a:prstGeom>
          <a:solidFill>
            <a:schemeClr val="tx2"/>
          </a:solidFill>
        </p:spPr>
        <p:txBody>
          <a:bodyPr wrap="square" rtlCol="0">
            <a:spAutoFit/>
          </a:bodyPr>
          <a:lstStyle/>
          <a:p>
            <a:endParaRPr lang="en-US" sz="32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8891517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0DBC52-55A4-4B67-BE4E-17969BCE5B63}" type="datetime1">
              <a:rPr lang="en-US" smtClean="0">
                <a:solidFill>
                  <a:prstClr val="black">
                    <a:tint val="75000"/>
                  </a:prstClr>
                </a:solidFill>
              </a:rPr>
              <a:pPr/>
              <a:t>5/10/2017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328198252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21"/>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B6B7BB-FEC8-4B8E-BA80-5DEDDDD6F4F2}" type="datetime1">
              <a:rPr lang="en-US" smtClean="0">
                <a:solidFill>
                  <a:prstClr val="black">
                    <a:tint val="75000"/>
                  </a:prstClr>
                </a:solidFill>
              </a:rPr>
              <a:pPr/>
              <a:t>5/10/2017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23012458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2" y="2133603"/>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11" y="2133603"/>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8B1A06-C1FB-421B-A7E9-28D6869B7E93}" type="datetime1">
              <a:rPr lang="en-US" smtClean="0">
                <a:solidFill>
                  <a:prstClr val="black">
                    <a:tint val="75000"/>
                  </a:prstClr>
                </a:solidFill>
              </a:rPr>
              <a:pPr/>
              <a:t>5/10/2017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3356525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992132-5EC0-462E-806E-57A19C010269}" type="datetime1">
              <a:rPr lang="en-US" smtClean="0">
                <a:solidFill>
                  <a:prstClr val="black">
                    <a:tint val="75000"/>
                  </a:prstClr>
                </a:solidFill>
              </a:rPr>
              <a:pPr/>
              <a:t>5/10/2017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33265951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E4E419-11A0-4E17-9B6C-091A0DEEC960}" type="datetime1">
              <a:rPr lang="en-US" smtClean="0">
                <a:solidFill>
                  <a:prstClr val="black">
                    <a:tint val="75000"/>
                  </a:prstClr>
                </a:solidFill>
              </a:rPr>
              <a:pPr/>
              <a:t>5/10/2017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4937830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0B66E4-D907-4D99-9C17-794842D5F126}" type="datetime1">
              <a:rPr lang="en-US" smtClean="0">
                <a:solidFill>
                  <a:prstClr val="black">
                    <a:tint val="75000"/>
                  </a:prstClr>
                </a:solidFill>
              </a:rPr>
              <a:pPr/>
              <a:t>5/10/2017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1792058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4" y="273057"/>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6" y="1435108"/>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EA9045-F92F-4171-9755-8932F35E1848}" type="datetime1">
              <a:rPr lang="en-US" smtClean="0">
                <a:solidFill>
                  <a:prstClr val="black">
                    <a:tint val="75000"/>
                  </a:prstClr>
                </a:solidFill>
              </a:rPr>
              <a:pPr/>
              <a:t>5/10/2017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243644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46AFC-A65B-4C29-97A9-41F1E19849C7}" type="datetime1">
              <a:rPr lang="en-US" smtClean="0">
                <a:solidFill>
                  <a:srgbClr val="1F497D"/>
                </a:solidFill>
              </a:rPr>
              <a:pPr/>
              <a:t>5/10/2017</a:t>
            </a:fld>
            <a:endParaRPr lang="en-US" dirty="0">
              <a:solidFill>
                <a:srgbClr val="1F497D"/>
              </a:solidFill>
            </a:endParaRPr>
          </a:p>
        </p:txBody>
      </p:sp>
      <p:sp>
        <p:nvSpPr>
          <p:cNvPr id="5" name="Footer Placeholder 4"/>
          <p:cNvSpPr>
            <a:spLocks noGrp="1"/>
          </p:cNvSpPr>
          <p:nvPr>
            <p:ph type="ftr" sz="quarter" idx="11"/>
          </p:nvPr>
        </p:nvSpPr>
        <p:spPr/>
        <p:txBody>
          <a:body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p>
            <a:pPr fontAlgn="base">
              <a:spcAft>
                <a:spcPct val="0"/>
              </a:spcAft>
            </a:pPr>
            <a:fld id="{30710141-2961-491F-B8A8-3AC1E159B106}" type="slidenum">
              <a:rPr lang="en-US" smtClean="0">
                <a:solidFill>
                  <a:srgbClr val="1F497D"/>
                </a:solidFill>
                <a:ea typeface="SimSun" pitchFamily="2" charset="-122"/>
              </a:rPr>
              <a:pPr fontAlgn="base">
                <a:spcAft>
                  <a:spcPct val="0"/>
                </a:spcAft>
              </a:pPr>
              <a:t>‹#›</a:t>
            </a:fld>
            <a:r>
              <a:rPr lang="en-US" dirty="0" smtClean="0">
                <a:solidFill>
                  <a:srgbClr val="1F497D"/>
                </a:solidFill>
                <a:ea typeface="SimSun" pitchFamily="2" charset="-122"/>
              </a:rPr>
              <a:t> </a:t>
            </a:r>
            <a:endParaRPr lang="en-US" dirty="0">
              <a:solidFill>
                <a:srgbClr val="1F497D"/>
              </a:solidFill>
              <a:ea typeface="SimSun" pitchFamily="2" charset="-122"/>
            </a:endParaRPr>
          </a:p>
        </p:txBody>
      </p:sp>
    </p:spTree>
    <p:extLst>
      <p:ext uri="{BB962C8B-B14F-4D97-AF65-F5344CB8AC3E}">
        <p14:creationId xmlns:p14="http://schemas.microsoft.com/office/powerpoint/2010/main" val="21426123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4"/>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8659B6-45D3-4357-ABB0-B42189C7CEA6}" type="datetime1">
              <a:rPr lang="en-US" smtClean="0">
                <a:solidFill>
                  <a:prstClr val="black">
                    <a:tint val="75000"/>
                  </a:prstClr>
                </a:solidFill>
              </a:rPr>
              <a:pPr/>
              <a:t>5/10/2017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0904062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141501-1B5A-4156-A530-F6CFA3C4B9D0}" type="datetime1">
              <a:rPr lang="en-US" smtClean="0">
                <a:solidFill>
                  <a:prstClr val="black">
                    <a:tint val="75000"/>
                  </a:prstClr>
                </a:solidFill>
              </a:rPr>
              <a:pPr/>
              <a:t>5/10/2017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2499637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49" y="366713"/>
            <a:ext cx="1543051"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713"/>
            <a:ext cx="4476751"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4A149-289F-4EC7-BA1B-A34FF6E5E1AA}" type="datetime1">
              <a:rPr lang="en-US" smtClean="0">
                <a:solidFill>
                  <a:prstClr val="black">
                    <a:tint val="75000"/>
                  </a:prstClr>
                </a:solidFill>
              </a:rPr>
              <a:pPr/>
              <a:t>5/10/2017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6634338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graphicFrame>
        <p:nvGraphicFramePr>
          <p:cNvPr id="1101826" name="Rectangle 2" hidden="1"/>
          <p:cNvGraphicFramePr>
            <a:graphicFrameLocks/>
          </p:cNvGraphicFramePr>
          <p:nvPr>
            <p:custDataLst>
              <p:tags r:id="rId2"/>
            </p:custDataLst>
          </p:nvPr>
        </p:nvGraphicFramePr>
        <p:xfrm>
          <a:off x="17" y="21"/>
          <a:ext cx="158744" cy="158735"/>
        </p:xfrm>
        <a:graphic>
          <a:graphicData uri="http://schemas.openxmlformats.org/presentationml/2006/ole">
            <mc:AlternateContent xmlns:mc="http://schemas.openxmlformats.org/markup-compatibility/2006">
              <mc:Choice xmlns:v="urn:schemas-microsoft-com:vml" Requires="v">
                <p:oleObj spid="_x0000_s5448" name="think-cell Slide" r:id="rId14" imgW="0" imgH="0" progId="">
                  <p:embed/>
                </p:oleObj>
              </mc:Choice>
              <mc:Fallback>
                <p:oleObj name="think-cell Slide" r:id="rId14" imgW="0" imgH="0" progId="">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7" y="21"/>
                        <a:ext cx="158744" cy="1587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101827" name="Picture 24" descr="Pos TVA Logo"/>
          <p:cNvPicPr>
            <a:picLocks noChangeAspect="1" noChangeArrowheads="1"/>
          </p:cNvPicPr>
          <p:nvPr>
            <p:custDataLst>
              <p:tags r:id="rId3"/>
            </p:custDataLst>
          </p:nvPr>
        </p:nvPicPr>
        <p:blipFill>
          <a:blip r:embed="rId15" cstate="print"/>
          <a:srcRect/>
          <a:stretch>
            <a:fillRect/>
          </a:stretch>
        </p:blipFill>
        <p:spPr bwMode="auto">
          <a:xfrm>
            <a:off x="207994" y="269051"/>
            <a:ext cx="362844" cy="364442"/>
          </a:xfrm>
          <a:prstGeom prst="rect">
            <a:avLst/>
          </a:prstGeom>
          <a:noFill/>
          <a:ln w="9525">
            <a:noFill/>
            <a:miter lim="800000"/>
            <a:headEnd/>
            <a:tailEnd/>
          </a:ln>
        </p:spPr>
      </p:pic>
      <p:sp>
        <p:nvSpPr>
          <p:cNvPr id="1101828" name="Title"/>
          <p:cNvSpPr>
            <a:spLocks noGrp="1" noChangeArrowheads="1"/>
          </p:cNvSpPr>
          <p:nvPr>
            <p:ph type="ctrTitle"/>
            <p:custDataLst>
              <p:tags r:id="rId4"/>
            </p:custDataLst>
          </p:nvPr>
        </p:nvSpPr>
        <p:spPr>
          <a:xfrm>
            <a:off x="557245" y="3004591"/>
            <a:ext cx="7771995" cy="461665"/>
          </a:xfrm>
        </p:spPr>
        <p:txBody>
          <a:bodyPr anchor="b"/>
          <a:lstStyle>
            <a:lvl1pPr>
              <a:defRPr sz="3000"/>
            </a:lvl1pPr>
          </a:lstStyle>
          <a:p>
            <a:r>
              <a:rPr lang="en-US"/>
              <a:t>Click to edit Master title style</a:t>
            </a:r>
          </a:p>
        </p:txBody>
      </p:sp>
      <p:sp>
        <p:nvSpPr>
          <p:cNvPr id="1101829" name="Rectangle 5"/>
          <p:cNvSpPr>
            <a:spLocks noGrp="1" noChangeArrowheads="1"/>
          </p:cNvSpPr>
          <p:nvPr>
            <p:ph type="subTitle" idx="1"/>
            <p:custDataLst>
              <p:tags r:id="rId5"/>
            </p:custDataLst>
          </p:nvPr>
        </p:nvSpPr>
        <p:spPr>
          <a:xfrm>
            <a:off x="557245" y="3678462"/>
            <a:ext cx="7771995" cy="246221"/>
          </a:xfrm>
        </p:spPr>
        <p:txBody>
          <a:bodyPr/>
          <a:lstStyle>
            <a:lvl1pPr>
              <a:defRPr/>
            </a:lvl1pPr>
          </a:lstStyle>
          <a:p>
            <a:r>
              <a:rPr lang="en-US"/>
              <a:t>Click to edit Master subtitle style</a:t>
            </a:r>
          </a:p>
        </p:txBody>
      </p:sp>
      <p:sp>
        <p:nvSpPr>
          <p:cNvPr id="2" name="Line 6"/>
          <p:cNvSpPr>
            <a:spLocks noChangeShapeType="1"/>
          </p:cNvSpPr>
          <p:nvPr>
            <p:custDataLst>
              <p:tags r:id="rId6"/>
            </p:custDataLst>
          </p:nvPr>
        </p:nvSpPr>
        <p:spPr bwMode="auto">
          <a:xfrm>
            <a:off x="557246" y="3571538"/>
            <a:ext cx="8019831" cy="0"/>
          </a:xfrm>
          <a:prstGeom prst="line">
            <a:avLst/>
          </a:prstGeom>
          <a:noFill/>
          <a:ln w="25400">
            <a:solidFill>
              <a:srgbClr val="808080"/>
            </a:solidFill>
            <a:round/>
            <a:headEnd/>
            <a:tailEnd/>
          </a:ln>
        </p:spPr>
        <p:txBody>
          <a:bodyPr lIns="93106" tIns="46555" rIns="93106" bIns="46555"/>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nvGrpSpPr>
          <p:cNvPr id="3" name="McK Title Elements"/>
          <p:cNvGrpSpPr>
            <a:grpSpLocks/>
          </p:cNvGrpSpPr>
          <p:nvPr>
            <p:custDataLst>
              <p:tags r:id="rId7"/>
            </p:custDataLst>
          </p:nvPr>
        </p:nvGrpSpPr>
        <p:grpSpPr bwMode="auto">
          <a:xfrm>
            <a:off x="557234" y="4930483"/>
            <a:ext cx="4935655" cy="479508"/>
            <a:chOff x="351" y="3106"/>
            <a:chExt cx="3109" cy="302"/>
          </a:xfrm>
        </p:grpSpPr>
        <p:sp>
          <p:nvSpPr>
            <p:cNvPr id="1101833" name="McK Document type" hidden="1"/>
            <p:cNvSpPr txBox="1">
              <a:spLocks noChangeArrowheads="1"/>
            </p:cNvSpPr>
            <p:nvPr userDrawn="1"/>
          </p:nvSpPr>
          <p:spPr bwMode="auto">
            <a:xfrm>
              <a:off x="351" y="3106"/>
              <a:ext cx="3109" cy="136"/>
            </a:xfrm>
            <a:prstGeom prst="rect">
              <a:avLst/>
            </a:prstGeom>
            <a:noFill/>
            <a:ln w="9525">
              <a:noFill/>
              <a:miter lim="800000"/>
              <a:headEnd/>
              <a:tailEnd/>
            </a:ln>
            <a:effectLst/>
          </p:spPr>
          <p:txBody>
            <a:bodyPr lIns="0" tIns="0" rIns="0" bIns="0" anchor="b">
              <a:spAutoFit/>
            </a:bodyPr>
            <a:lstStyle/>
            <a:p>
              <a:pPr defTabSz="911687" fontAlgn="base">
                <a:spcBef>
                  <a:spcPct val="0"/>
                </a:spcBef>
                <a:spcAft>
                  <a:spcPct val="0"/>
                </a:spcAft>
              </a:pPr>
              <a:r>
                <a:rPr lang="en-US" sz="1400" dirty="0">
                  <a:solidFill>
                    <a:srgbClr val="000000"/>
                  </a:solidFill>
                  <a:ea typeface="SimSun" pitchFamily="2" charset="-122"/>
                  <a:cs typeface="Tahoma" pitchFamily="34" charset="0"/>
                </a:rPr>
                <a:t>Document type</a:t>
              </a:r>
            </a:p>
          </p:txBody>
        </p:sp>
        <p:sp>
          <p:nvSpPr>
            <p:cNvPr id="1101834" name="McK Date" hidden="1"/>
            <p:cNvSpPr txBox="1">
              <a:spLocks noChangeArrowheads="1"/>
            </p:cNvSpPr>
            <p:nvPr userDrawn="1"/>
          </p:nvSpPr>
          <p:spPr bwMode="auto">
            <a:xfrm>
              <a:off x="351" y="3272"/>
              <a:ext cx="3109" cy="136"/>
            </a:xfrm>
            <a:prstGeom prst="rect">
              <a:avLst/>
            </a:prstGeom>
            <a:noFill/>
            <a:ln w="9525">
              <a:noFill/>
              <a:miter lim="800000"/>
              <a:headEnd/>
              <a:tailEnd/>
            </a:ln>
            <a:effectLst/>
          </p:spPr>
          <p:txBody>
            <a:bodyPr lIns="0" tIns="0" rIns="0" bIns="0">
              <a:spAutoFit/>
            </a:bodyPr>
            <a:lstStyle/>
            <a:p>
              <a:pPr defTabSz="911687" fontAlgn="base">
                <a:spcBef>
                  <a:spcPct val="0"/>
                </a:spcBef>
                <a:spcAft>
                  <a:spcPct val="0"/>
                </a:spcAft>
              </a:pPr>
              <a:r>
                <a:rPr lang="en-US" sz="1400" dirty="0">
                  <a:solidFill>
                    <a:srgbClr val="000000"/>
                  </a:solidFill>
                  <a:ea typeface="SimSun" pitchFamily="2" charset="-122"/>
                  <a:cs typeface="Tahoma" pitchFamily="34" charset="0"/>
                </a:rPr>
                <a:t>Date</a:t>
              </a:r>
            </a:p>
          </p:txBody>
        </p:sp>
      </p:grpSp>
      <p:sp>
        <p:nvSpPr>
          <p:cNvPr id="1101835" name="Working Draft Text" hidden="1"/>
          <p:cNvSpPr txBox="1">
            <a:spLocks noChangeArrowheads="1"/>
          </p:cNvSpPr>
          <p:nvPr>
            <p:custDataLst>
              <p:tags r:id="rId8"/>
            </p:custDataLst>
          </p:nvPr>
        </p:nvSpPr>
        <p:spPr bwMode="auto">
          <a:xfrm>
            <a:off x="557226" y="1069033"/>
            <a:ext cx="907300" cy="138499"/>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900" dirty="0">
                <a:solidFill>
                  <a:srgbClr val="000000"/>
                </a:solidFill>
                <a:ea typeface="SimSun" pitchFamily="2" charset="-122"/>
                <a:cs typeface="Tahoma" pitchFamily="34" charset="0"/>
              </a:rPr>
              <a:t>WORKING DRAFT</a:t>
            </a:r>
          </a:p>
        </p:txBody>
      </p:sp>
      <p:sp>
        <p:nvSpPr>
          <p:cNvPr id="1101836" name="Working Draft" hidden="1"/>
          <p:cNvSpPr txBox="1">
            <a:spLocks noChangeArrowheads="1"/>
          </p:cNvSpPr>
          <p:nvPr>
            <p:custDataLst>
              <p:tags r:id="rId9"/>
            </p:custDataLst>
          </p:nvPr>
        </p:nvSpPr>
        <p:spPr bwMode="auto">
          <a:xfrm>
            <a:off x="557246" y="1224541"/>
            <a:ext cx="3181961" cy="138499"/>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900" dirty="0">
                <a:solidFill>
                  <a:srgbClr val="000000"/>
                </a:solidFill>
                <a:ea typeface="SimSun" pitchFamily="2" charset="-122"/>
                <a:cs typeface="Tahoma" pitchFamily="34" charset="0"/>
              </a:rPr>
              <a:t>Last Modified 10/12/2011 11:09:24 PM Eastern Standard Time</a:t>
            </a:r>
          </a:p>
        </p:txBody>
      </p:sp>
      <p:sp>
        <p:nvSpPr>
          <p:cNvPr id="1101837" name="Printed" hidden="1"/>
          <p:cNvSpPr txBox="1">
            <a:spLocks noChangeArrowheads="1"/>
          </p:cNvSpPr>
          <p:nvPr>
            <p:custDataLst>
              <p:tags r:id="rId10"/>
            </p:custDataLst>
          </p:nvPr>
        </p:nvSpPr>
        <p:spPr bwMode="auto">
          <a:xfrm>
            <a:off x="557246" y="1381663"/>
            <a:ext cx="2867773" cy="138499"/>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900" dirty="0">
                <a:solidFill>
                  <a:srgbClr val="000000"/>
                </a:solidFill>
                <a:ea typeface="SimSun" pitchFamily="2" charset="-122"/>
                <a:cs typeface="Tahoma" pitchFamily="34" charset="0"/>
              </a:rPr>
              <a:t>Printed 10/12/2011 12:08:02 PM Eastern Standard Time</a:t>
            </a:r>
          </a:p>
        </p:txBody>
      </p:sp>
      <p:sp>
        <p:nvSpPr>
          <p:cNvPr id="1101838" name="doc id"/>
          <p:cNvSpPr>
            <a:spLocks noChangeArrowheads="1"/>
          </p:cNvSpPr>
          <p:nvPr>
            <p:custDataLst>
              <p:tags r:id="rId11"/>
            </p:custDataLst>
          </p:nvPr>
        </p:nvSpPr>
        <p:spPr bwMode="auto">
          <a:xfrm>
            <a:off x="8264447" y="37256"/>
            <a:ext cx="657655" cy="121480"/>
          </a:xfrm>
          <a:prstGeom prst="rect">
            <a:avLst/>
          </a:prstGeom>
          <a:noFill/>
          <a:ln w="9525">
            <a:noFill/>
            <a:miter lim="800000"/>
            <a:headEnd/>
            <a:tailEnd/>
          </a:ln>
          <a:effectLst/>
        </p:spPr>
        <p:txBody>
          <a:bodyPr wrap="none" lIns="0" tIns="0" rIns="0" bIns="0"/>
          <a:lstStyle/>
          <a:p>
            <a:pPr algn="r" defTabSz="893906" fontAlgn="base">
              <a:spcBef>
                <a:spcPct val="0"/>
              </a:spcBef>
              <a:spcAft>
                <a:spcPct val="0"/>
              </a:spcAft>
            </a:pPr>
            <a:endParaRPr lang="en-US" sz="800" dirty="0">
              <a:solidFill>
                <a:srgbClr val="000000"/>
              </a:solidFill>
              <a:ea typeface="SimSun" pitchFamily="2" charset="-122"/>
              <a:cs typeface="Tahoma" pitchFamily="34" charset="0"/>
            </a:endParaRPr>
          </a:p>
        </p:txBody>
      </p:sp>
      <p:sp>
        <p:nvSpPr>
          <p:cNvPr id="14" name="Rectangle 9"/>
          <p:cNvSpPr>
            <a:spLocks noChangeArrowheads="1"/>
          </p:cNvSpPr>
          <p:nvPr userDrawn="1">
            <p:custDataLst>
              <p:tags r:id="rId12"/>
            </p:custDataLst>
          </p:nvPr>
        </p:nvSpPr>
        <p:spPr bwMode="auto">
          <a:xfrm>
            <a:off x="2014158" y="6650415"/>
            <a:ext cx="4769233" cy="76944"/>
          </a:xfrm>
          <a:prstGeom prst="rect">
            <a:avLst/>
          </a:prstGeom>
          <a:noFill/>
          <a:ln w="9525">
            <a:noFill/>
            <a:miter lim="800000"/>
            <a:headEnd/>
            <a:tailEnd/>
          </a:ln>
        </p:spPr>
        <p:txBody>
          <a:bodyPr wrap="square" lIns="0" tIns="0" rIns="0" bIns="0">
            <a:spAutoFit/>
          </a:bodyPr>
          <a:lstStyle/>
          <a:p>
            <a:pPr algn="ctr" defTabSz="912366" fontAlgn="base">
              <a:lnSpc>
                <a:spcPct val="50000"/>
              </a:lnSpc>
              <a:spcBef>
                <a:spcPts val="700"/>
              </a:spcBef>
              <a:spcAft>
                <a:spcPct val="0"/>
              </a:spcAft>
              <a:buFont typeface="Tahoma" pitchFamily="34" charset="0"/>
              <a:buNone/>
              <a:defRPr/>
            </a:pPr>
            <a:r>
              <a:rPr lang="en-US" sz="1000" dirty="0">
                <a:solidFill>
                  <a:srgbClr val="000000"/>
                </a:solidFill>
                <a:ea typeface="SimSun" pitchFamily="2" charset="-122"/>
                <a:cs typeface="Tahoma" pitchFamily="34" charset="0"/>
              </a:rPr>
              <a:t>TVA Restricted Information - Deliberative and Pre-Decisional Privileged </a:t>
            </a:r>
          </a:p>
        </p:txBody>
      </p:sp>
    </p:spTree>
    <p:extLst>
      <p:ext uri="{BB962C8B-B14F-4D97-AF65-F5344CB8AC3E}">
        <p14:creationId xmlns:p14="http://schemas.microsoft.com/office/powerpoint/2010/main" val="1572248810"/>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25909" y="290646"/>
            <a:ext cx="8096171" cy="369332"/>
          </a:xfrm>
        </p:spPr>
        <p:txBody>
          <a:bodyPr/>
          <a:lstStyle>
            <a:lvl1pPr>
              <a:defRPr sz="2400"/>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lvl1pPr>
              <a:defRPr/>
            </a:lvl1pPr>
          </a:lstStyle>
          <a:p>
            <a:fld id="{C70EB5CC-767D-43FD-BEB3-7EEA6896F847}" type="slidenum">
              <a:rPr lang="en-US"/>
              <a:pPr/>
              <a:t>‹#›</a:t>
            </a:fld>
            <a:r>
              <a:rPr lang="en-US" dirty="0"/>
              <a:t> </a:t>
            </a:r>
          </a:p>
        </p:txBody>
      </p:sp>
    </p:spTree>
    <p:extLst>
      <p:ext uri="{BB962C8B-B14F-4D97-AF65-F5344CB8AC3E}">
        <p14:creationId xmlns:p14="http://schemas.microsoft.com/office/powerpoint/2010/main" val="8899909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8D5F2F3E-C8F9-4918-AA1C-E68CEF481E43}" type="slidenum">
              <a:rPr lang="en-US"/>
              <a:pPr/>
              <a:t>‹#›</a:t>
            </a:fld>
            <a:r>
              <a:rPr lang="en-US" dirty="0"/>
              <a:t> </a:t>
            </a:r>
          </a:p>
        </p:txBody>
      </p:sp>
    </p:spTree>
    <p:extLst>
      <p:ext uri="{BB962C8B-B14F-4D97-AF65-F5344CB8AC3E}">
        <p14:creationId xmlns:p14="http://schemas.microsoft.com/office/powerpoint/2010/main" val="15169324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graphicFrame>
        <p:nvGraphicFramePr>
          <p:cNvPr id="1101826" name="Rectangle 2" hidden="1"/>
          <p:cNvGraphicFramePr>
            <a:graphicFrameLocks/>
          </p:cNvGraphicFramePr>
          <p:nvPr>
            <p:custDataLst>
              <p:tags r:id="rId2"/>
            </p:custDataLst>
          </p:nvPr>
        </p:nvGraphicFramePr>
        <p:xfrm>
          <a:off x="17" y="20"/>
          <a:ext cx="158744" cy="158735"/>
        </p:xfrm>
        <a:graphic>
          <a:graphicData uri="http://schemas.openxmlformats.org/presentationml/2006/ole">
            <mc:AlternateContent xmlns:mc="http://schemas.openxmlformats.org/markup-compatibility/2006">
              <mc:Choice xmlns:v="urn:schemas-microsoft-com:vml" Requires="v">
                <p:oleObj spid="_x0000_s13447" name="think-cell Slide" r:id="rId14" imgW="0" imgH="0" progId="">
                  <p:embed/>
                </p:oleObj>
              </mc:Choice>
              <mc:Fallback>
                <p:oleObj name="think-cell Slide" r:id="rId14" imgW="0" imgH="0" progId="">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7" y="20"/>
                        <a:ext cx="158744" cy="1587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101827" name="Picture 24" descr="Pos TVA Logo"/>
          <p:cNvPicPr>
            <a:picLocks noChangeAspect="1" noChangeArrowheads="1"/>
          </p:cNvPicPr>
          <p:nvPr>
            <p:custDataLst>
              <p:tags r:id="rId3"/>
            </p:custDataLst>
          </p:nvPr>
        </p:nvPicPr>
        <p:blipFill>
          <a:blip r:embed="rId15" cstate="print"/>
          <a:srcRect/>
          <a:stretch>
            <a:fillRect/>
          </a:stretch>
        </p:blipFill>
        <p:spPr bwMode="auto">
          <a:xfrm>
            <a:off x="207994" y="269051"/>
            <a:ext cx="362844" cy="364442"/>
          </a:xfrm>
          <a:prstGeom prst="rect">
            <a:avLst/>
          </a:prstGeom>
          <a:noFill/>
          <a:ln w="9525">
            <a:noFill/>
            <a:miter lim="800000"/>
            <a:headEnd/>
            <a:tailEnd/>
          </a:ln>
        </p:spPr>
      </p:pic>
      <p:sp>
        <p:nvSpPr>
          <p:cNvPr id="1101828" name="Title"/>
          <p:cNvSpPr>
            <a:spLocks noGrp="1" noChangeArrowheads="1"/>
          </p:cNvSpPr>
          <p:nvPr>
            <p:ph type="ctrTitle"/>
            <p:custDataLst>
              <p:tags r:id="rId4"/>
            </p:custDataLst>
          </p:nvPr>
        </p:nvSpPr>
        <p:spPr>
          <a:xfrm>
            <a:off x="557245" y="3004590"/>
            <a:ext cx="7771995" cy="461665"/>
          </a:xfrm>
        </p:spPr>
        <p:txBody>
          <a:bodyPr anchor="b"/>
          <a:lstStyle>
            <a:lvl1pPr>
              <a:defRPr sz="3000"/>
            </a:lvl1pPr>
          </a:lstStyle>
          <a:p>
            <a:r>
              <a:rPr lang="en-US"/>
              <a:t>Click to edit Master title style</a:t>
            </a:r>
          </a:p>
        </p:txBody>
      </p:sp>
      <p:sp>
        <p:nvSpPr>
          <p:cNvPr id="1101829" name="Rectangle 5"/>
          <p:cNvSpPr>
            <a:spLocks noGrp="1" noChangeArrowheads="1"/>
          </p:cNvSpPr>
          <p:nvPr>
            <p:ph type="subTitle" idx="1"/>
            <p:custDataLst>
              <p:tags r:id="rId5"/>
            </p:custDataLst>
          </p:nvPr>
        </p:nvSpPr>
        <p:spPr>
          <a:xfrm>
            <a:off x="557245" y="3678461"/>
            <a:ext cx="7771995" cy="249441"/>
          </a:xfrm>
        </p:spPr>
        <p:txBody>
          <a:bodyPr/>
          <a:lstStyle>
            <a:lvl1pPr>
              <a:defRPr/>
            </a:lvl1pPr>
          </a:lstStyle>
          <a:p>
            <a:r>
              <a:rPr lang="en-US"/>
              <a:t>Click to edit Master subtitle style</a:t>
            </a:r>
          </a:p>
        </p:txBody>
      </p:sp>
      <p:sp>
        <p:nvSpPr>
          <p:cNvPr id="2" name="Line 6"/>
          <p:cNvSpPr>
            <a:spLocks noChangeShapeType="1"/>
          </p:cNvSpPr>
          <p:nvPr>
            <p:custDataLst>
              <p:tags r:id="rId6"/>
            </p:custDataLst>
          </p:nvPr>
        </p:nvSpPr>
        <p:spPr bwMode="auto">
          <a:xfrm>
            <a:off x="557245" y="3571538"/>
            <a:ext cx="8019831" cy="0"/>
          </a:xfrm>
          <a:prstGeom prst="line">
            <a:avLst/>
          </a:prstGeom>
          <a:noFill/>
          <a:ln w="25400">
            <a:solidFill>
              <a:srgbClr val="808080"/>
            </a:solidFill>
            <a:round/>
            <a:headEnd/>
            <a:tailEnd/>
          </a:ln>
        </p:spPr>
        <p:txBody>
          <a:bodyPr lIns="93106" tIns="46555" rIns="93106" bIns="46555"/>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nvGrpSpPr>
          <p:cNvPr id="3" name="McK Title Elements"/>
          <p:cNvGrpSpPr>
            <a:grpSpLocks/>
          </p:cNvGrpSpPr>
          <p:nvPr>
            <p:custDataLst>
              <p:tags r:id="rId7"/>
            </p:custDataLst>
          </p:nvPr>
        </p:nvGrpSpPr>
        <p:grpSpPr bwMode="auto">
          <a:xfrm>
            <a:off x="557234" y="4927313"/>
            <a:ext cx="4935654" cy="485859"/>
            <a:chOff x="351" y="3104"/>
            <a:chExt cx="3109" cy="306"/>
          </a:xfrm>
        </p:grpSpPr>
        <p:sp>
          <p:nvSpPr>
            <p:cNvPr id="1101833" name="McK Document type" hidden="1"/>
            <p:cNvSpPr txBox="1">
              <a:spLocks noChangeArrowheads="1"/>
            </p:cNvSpPr>
            <p:nvPr userDrawn="1"/>
          </p:nvSpPr>
          <p:spPr bwMode="auto">
            <a:xfrm>
              <a:off x="351" y="3104"/>
              <a:ext cx="3109" cy="138"/>
            </a:xfrm>
            <a:prstGeom prst="rect">
              <a:avLst/>
            </a:prstGeom>
            <a:noFill/>
            <a:ln w="9525">
              <a:noFill/>
              <a:miter lim="800000"/>
              <a:headEnd/>
              <a:tailEnd/>
            </a:ln>
            <a:effectLst/>
          </p:spPr>
          <p:txBody>
            <a:bodyPr lIns="0" tIns="0" rIns="0" bIns="0" anchor="b">
              <a:spAutoFit/>
            </a:bodyPr>
            <a:lstStyle/>
            <a:p>
              <a:pPr defTabSz="911687" fontAlgn="base">
                <a:spcBef>
                  <a:spcPct val="0"/>
                </a:spcBef>
                <a:spcAft>
                  <a:spcPct val="0"/>
                </a:spcAft>
              </a:pPr>
              <a:r>
                <a:rPr lang="en-US" sz="1400" dirty="0">
                  <a:solidFill>
                    <a:srgbClr val="000000"/>
                  </a:solidFill>
                  <a:ea typeface="SimSun" pitchFamily="2" charset="-122"/>
                  <a:cs typeface="Tahoma" pitchFamily="34" charset="0"/>
                </a:rPr>
                <a:t>Document type</a:t>
              </a:r>
            </a:p>
          </p:txBody>
        </p:sp>
        <p:sp>
          <p:nvSpPr>
            <p:cNvPr id="1101834" name="McK Date" hidden="1"/>
            <p:cNvSpPr txBox="1">
              <a:spLocks noChangeArrowheads="1"/>
            </p:cNvSpPr>
            <p:nvPr userDrawn="1"/>
          </p:nvSpPr>
          <p:spPr bwMode="auto">
            <a:xfrm>
              <a:off x="351" y="3272"/>
              <a:ext cx="3109" cy="138"/>
            </a:xfrm>
            <a:prstGeom prst="rect">
              <a:avLst/>
            </a:prstGeom>
            <a:noFill/>
            <a:ln w="9525">
              <a:noFill/>
              <a:miter lim="800000"/>
              <a:headEnd/>
              <a:tailEnd/>
            </a:ln>
            <a:effectLst/>
          </p:spPr>
          <p:txBody>
            <a:bodyPr lIns="0" tIns="0" rIns="0" bIns="0">
              <a:spAutoFit/>
            </a:bodyPr>
            <a:lstStyle/>
            <a:p>
              <a:pPr defTabSz="911687" fontAlgn="base">
                <a:spcBef>
                  <a:spcPct val="0"/>
                </a:spcBef>
                <a:spcAft>
                  <a:spcPct val="0"/>
                </a:spcAft>
              </a:pPr>
              <a:r>
                <a:rPr lang="en-US" sz="1400" dirty="0">
                  <a:solidFill>
                    <a:srgbClr val="000000"/>
                  </a:solidFill>
                  <a:ea typeface="SimSun" pitchFamily="2" charset="-122"/>
                  <a:cs typeface="Tahoma" pitchFamily="34" charset="0"/>
                </a:rPr>
                <a:t>Date</a:t>
              </a:r>
            </a:p>
          </p:txBody>
        </p:sp>
      </p:grpSp>
      <p:sp>
        <p:nvSpPr>
          <p:cNvPr id="1101835" name="Working Draft Text" hidden="1"/>
          <p:cNvSpPr txBox="1">
            <a:spLocks noChangeArrowheads="1"/>
          </p:cNvSpPr>
          <p:nvPr>
            <p:custDataLst>
              <p:tags r:id="rId8"/>
            </p:custDataLst>
          </p:nvPr>
        </p:nvSpPr>
        <p:spPr bwMode="auto">
          <a:xfrm>
            <a:off x="557225" y="1069032"/>
            <a:ext cx="925783" cy="141312"/>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900" dirty="0">
                <a:solidFill>
                  <a:srgbClr val="000000"/>
                </a:solidFill>
                <a:ea typeface="SimSun" pitchFamily="2" charset="-122"/>
                <a:cs typeface="Tahoma" pitchFamily="34" charset="0"/>
              </a:rPr>
              <a:t>WORKING DRAFT</a:t>
            </a:r>
          </a:p>
        </p:txBody>
      </p:sp>
      <p:sp>
        <p:nvSpPr>
          <p:cNvPr id="1101836" name="Working Draft" hidden="1"/>
          <p:cNvSpPr txBox="1">
            <a:spLocks noChangeArrowheads="1"/>
          </p:cNvSpPr>
          <p:nvPr>
            <p:custDataLst>
              <p:tags r:id="rId9"/>
            </p:custDataLst>
          </p:nvPr>
        </p:nvSpPr>
        <p:spPr bwMode="auto">
          <a:xfrm>
            <a:off x="557245" y="1224541"/>
            <a:ext cx="3246784" cy="141312"/>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900" dirty="0">
                <a:solidFill>
                  <a:srgbClr val="000000"/>
                </a:solidFill>
                <a:ea typeface="SimSun" pitchFamily="2" charset="-122"/>
                <a:cs typeface="Tahoma" pitchFamily="34" charset="0"/>
              </a:rPr>
              <a:t>Last Modified 10/12/2011 11:09:24 PM Eastern Standard Time</a:t>
            </a:r>
          </a:p>
        </p:txBody>
      </p:sp>
      <p:sp>
        <p:nvSpPr>
          <p:cNvPr id="1101837" name="Printed" hidden="1"/>
          <p:cNvSpPr txBox="1">
            <a:spLocks noChangeArrowheads="1"/>
          </p:cNvSpPr>
          <p:nvPr>
            <p:custDataLst>
              <p:tags r:id="rId10"/>
            </p:custDataLst>
          </p:nvPr>
        </p:nvSpPr>
        <p:spPr bwMode="auto">
          <a:xfrm>
            <a:off x="557245" y="1381662"/>
            <a:ext cx="2926195" cy="141312"/>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900" dirty="0">
                <a:solidFill>
                  <a:srgbClr val="000000"/>
                </a:solidFill>
                <a:ea typeface="SimSun" pitchFamily="2" charset="-122"/>
                <a:cs typeface="Tahoma" pitchFamily="34" charset="0"/>
              </a:rPr>
              <a:t>Printed 10/12/2011 12:08:02 PM Eastern Standard Time</a:t>
            </a:r>
          </a:p>
        </p:txBody>
      </p:sp>
      <p:sp>
        <p:nvSpPr>
          <p:cNvPr id="1101838" name="doc id"/>
          <p:cNvSpPr>
            <a:spLocks noChangeArrowheads="1"/>
          </p:cNvSpPr>
          <p:nvPr>
            <p:custDataLst>
              <p:tags r:id="rId11"/>
            </p:custDataLst>
          </p:nvPr>
        </p:nvSpPr>
        <p:spPr bwMode="auto">
          <a:xfrm>
            <a:off x="8264446" y="37255"/>
            <a:ext cx="657655" cy="121480"/>
          </a:xfrm>
          <a:prstGeom prst="rect">
            <a:avLst/>
          </a:prstGeom>
          <a:noFill/>
          <a:ln w="9525">
            <a:noFill/>
            <a:miter lim="800000"/>
            <a:headEnd/>
            <a:tailEnd/>
          </a:ln>
          <a:effectLst/>
        </p:spPr>
        <p:txBody>
          <a:bodyPr wrap="none" lIns="0" tIns="0" rIns="0" bIns="0"/>
          <a:lstStyle/>
          <a:p>
            <a:pPr algn="r" defTabSz="893906" fontAlgn="base">
              <a:spcBef>
                <a:spcPct val="0"/>
              </a:spcBef>
              <a:spcAft>
                <a:spcPct val="0"/>
              </a:spcAft>
            </a:pPr>
            <a:endParaRPr lang="en-US" sz="800" dirty="0">
              <a:solidFill>
                <a:srgbClr val="000000"/>
              </a:solidFill>
              <a:ea typeface="SimSun" pitchFamily="2" charset="-122"/>
              <a:cs typeface="Tahoma" pitchFamily="34" charset="0"/>
            </a:endParaRPr>
          </a:p>
        </p:txBody>
      </p:sp>
      <p:sp>
        <p:nvSpPr>
          <p:cNvPr id="14" name="Rectangle 9"/>
          <p:cNvSpPr>
            <a:spLocks noChangeArrowheads="1"/>
          </p:cNvSpPr>
          <p:nvPr userDrawn="1">
            <p:custDataLst>
              <p:tags r:id="rId12"/>
            </p:custDataLst>
          </p:nvPr>
        </p:nvSpPr>
        <p:spPr bwMode="auto">
          <a:xfrm>
            <a:off x="2014157" y="6650415"/>
            <a:ext cx="4769233" cy="84062"/>
          </a:xfrm>
          <a:prstGeom prst="rect">
            <a:avLst/>
          </a:prstGeom>
          <a:noFill/>
          <a:ln w="9525">
            <a:noFill/>
            <a:miter lim="800000"/>
            <a:headEnd/>
            <a:tailEnd/>
          </a:ln>
        </p:spPr>
        <p:txBody>
          <a:bodyPr wrap="square" lIns="0" tIns="0" rIns="0" bIns="0">
            <a:spAutoFit/>
          </a:bodyPr>
          <a:lstStyle/>
          <a:p>
            <a:pPr algn="ctr" defTabSz="912366" fontAlgn="base">
              <a:lnSpc>
                <a:spcPct val="50000"/>
              </a:lnSpc>
              <a:spcBef>
                <a:spcPts val="700"/>
              </a:spcBef>
              <a:spcAft>
                <a:spcPct val="0"/>
              </a:spcAft>
              <a:buFont typeface="Tahoma" pitchFamily="34" charset="0"/>
              <a:buNone/>
              <a:defRPr/>
            </a:pPr>
            <a:r>
              <a:rPr lang="en-US" sz="1000" dirty="0">
                <a:solidFill>
                  <a:srgbClr val="000000"/>
                </a:solidFill>
                <a:ea typeface="SimSun" pitchFamily="2" charset="-122"/>
                <a:cs typeface="Tahoma" pitchFamily="34" charset="0"/>
              </a:rPr>
              <a:t>TVA Restricted Information - Deliberative and Pre-Decisional Privileged </a:t>
            </a:r>
          </a:p>
        </p:txBody>
      </p:sp>
    </p:spTree>
    <p:extLst>
      <p:ext uri="{BB962C8B-B14F-4D97-AF65-F5344CB8AC3E}">
        <p14:creationId xmlns:p14="http://schemas.microsoft.com/office/powerpoint/2010/main" val="333301136"/>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25909" y="290646"/>
            <a:ext cx="8096171" cy="369332"/>
          </a:xfrm>
        </p:spPr>
        <p:txBody>
          <a:bodyPr/>
          <a:lstStyle>
            <a:lvl1pPr>
              <a:defRPr sz="2400"/>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lvl1pPr>
              <a:defRPr/>
            </a:lvl1pPr>
          </a:lstStyle>
          <a:p>
            <a:fld id="{C70EB5CC-767D-43FD-BEB3-7EEA6896F847}" type="slidenum">
              <a:rPr lang="en-US"/>
              <a:pPr/>
              <a:t>‹#›</a:t>
            </a:fld>
            <a:r>
              <a:rPr lang="en-US" dirty="0"/>
              <a:t> </a:t>
            </a:r>
          </a:p>
        </p:txBody>
      </p:sp>
    </p:spTree>
    <p:extLst>
      <p:ext uri="{BB962C8B-B14F-4D97-AF65-F5344CB8AC3E}">
        <p14:creationId xmlns:p14="http://schemas.microsoft.com/office/powerpoint/2010/main" val="37358079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8D5F2F3E-C8F9-4918-AA1C-E68CEF481E43}" type="slidenum">
              <a:rPr lang="en-US"/>
              <a:pPr/>
              <a:t>‹#›</a:t>
            </a:fld>
            <a:r>
              <a:rPr lang="en-US" dirty="0"/>
              <a:t> </a:t>
            </a:r>
          </a:p>
        </p:txBody>
      </p:sp>
    </p:spTree>
    <p:extLst>
      <p:ext uri="{BB962C8B-B14F-4D97-AF65-F5344CB8AC3E}">
        <p14:creationId xmlns:p14="http://schemas.microsoft.com/office/powerpoint/2010/main" val="4710786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graphicFrame>
        <p:nvGraphicFramePr>
          <p:cNvPr id="1101826" name="Rectangle 2" hidden="1"/>
          <p:cNvGraphicFramePr>
            <a:graphicFrameLocks/>
          </p:cNvGraphicFramePr>
          <p:nvPr>
            <p:custDataLst>
              <p:tags r:id="rId2"/>
            </p:custDataLst>
          </p:nvPr>
        </p:nvGraphicFramePr>
        <p:xfrm>
          <a:off x="17" y="20"/>
          <a:ext cx="158744" cy="158735"/>
        </p:xfrm>
        <a:graphic>
          <a:graphicData uri="http://schemas.openxmlformats.org/presentationml/2006/ole">
            <mc:AlternateContent xmlns:mc="http://schemas.openxmlformats.org/markup-compatibility/2006">
              <mc:Choice xmlns:v="urn:schemas-microsoft-com:vml" Requires="v">
                <p:oleObj spid="_x0000_s15495" name="think-cell Slide" r:id="rId14" imgW="0" imgH="0" progId="">
                  <p:embed/>
                </p:oleObj>
              </mc:Choice>
              <mc:Fallback>
                <p:oleObj name="think-cell Slide" r:id="rId14" imgW="0" imgH="0" progId="">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7" y="20"/>
                        <a:ext cx="158744" cy="1587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101827" name="Picture 24" descr="Pos TVA Logo"/>
          <p:cNvPicPr>
            <a:picLocks noChangeAspect="1" noChangeArrowheads="1"/>
          </p:cNvPicPr>
          <p:nvPr>
            <p:custDataLst>
              <p:tags r:id="rId3"/>
            </p:custDataLst>
          </p:nvPr>
        </p:nvPicPr>
        <p:blipFill>
          <a:blip r:embed="rId15" cstate="print"/>
          <a:srcRect/>
          <a:stretch>
            <a:fillRect/>
          </a:stretch>
        </p:blipFill>
        <p:spPr bwMode="auto">
          <a:xfrm>
            <a:off x="207994" y="269051"/>
            <a:ext cx="362844" cy="364442"/>
          </a:xfrm>
          <a:prstGeom prst="rect">
            <a:avLst/>
          </a:prstGeom>
          <a:noFill/>
          <a:ln w="9525">
            <a:noFill/>
            <a:miter lim="800000"/>
            <a:headEnd/>
            <a:tailEnd/>
          </a:ln>
        </p:spPr>
      </p:pic>
      <p:sp>
        <p:nvSpPr>
          <p:cNvPr id="1101828" name="Title"/>
          <p:cNvSpPr>
            <a:spLocks noGrp="1" noChangeArrowheads="1"/>
          </p:cNvSpPr>
          <p:nvPr>
            <p:ph type="ctrTitle"/>
            <p:custDataLst>
              <p:tags r:id="rId4"/>
            </p:custDataLst>
          </p:nvPr>
        </p:nvSpPr>
        <p:spPr>
          <a:xfrm>
            <a:off x="557245" y="3004590"/>
            <a:ext cx="7771995" cy="461665"/>
          </a:xfrm>
        </p:spPr>
        <p:txBody>
          <a:bodyPr anchor="b"/>
          <a:lstStyle>
            <a:lvl1pPr>
              <a:defRPr sz="3000"/>
            </a:lvl1pPr>
          </a:lstStyle>
          <a:p>
            <a:r>
              <a:rPr lang="en-US"/>
              <a:t>Click to edit Master title style</a:t>
            </a:r>
          </a:p>
        </p:txBody>
      </p:sp>
      <p:sp>
        <p:nvSpPr>
          <p:cNvPr id="1101829" name="Rectangle 5"/>
          <p:cNvSpPr>
            <a:spLocks noGrp="1" noChangeArrowheads="1"/>
          </p:cNvSpPr>
          <p:nvPr>
            <p:ph type="subTitle" idx="1"/>
            <p:custDataLst>
              <p:tags r:id="rId5"/>
            </p:custDataLst>
          </p:nvPr>
        </p:nvSpPr>
        <p:spPr>
          <a:xfrm>
            <a:off x="557245" y="3678461"/>
            <a:ext cx="7771995" cy="249441"/>
          </a:xfrm>
        </p:spPr>
        <p:txBody>
          <a:bodyPr/>
          <a:lstStyle>
            <a:lvl1pPr>
              <a:defRPr/>
            </a:lvl1pPr>
          </a:lstStyle>
          <a:p>
            <a:r>
              <a:rPr lang="en-US"/>
              <a:t>Click to edit Master subtitle style</a:t>
            </a:r>
          </a:p>
        </p:txBody>
      </p:sp>
      <p:sp>
        <p:nvSpPr>
          <p:cNvPr id="2" name="Line 6"/>
          <p:cNvSpPr>
            <a:spLocks noChangeShapeType="1"/>
          </p:cNvSpPr>
          <p:nvPr>
            <p:custDataLst>
              <p:tags r:id="rId6"/>
            </p:custDataLst>
          </p:nvPr>
        </p:nvSpPr>
        <p:spPr bwMode="auto">
          <a:xfrm>
            <a:off x="557245" y="3571538"/>
            <a:ext cx="8019831" cy="0"/>
          </a:xfrm>
          <a:prstGeom prst="line">
            <a:avLst/>
          </a:prstGeom>
          <a:noFill/>
          <a:ln w="25400">
            <a:solidFill>
              <a:srgbClr val="808080"/>
            </a:solidFill>
            <a:round/>
            <a:headEnd/>
            <a:tailEnd/>
          </a:ln>
        </p:spPr>
        <p:txBody>
          <a:bodyPr lIns="93106" tIns="46555" rIns="93106" bIns="46555"/>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nvGrpSpPr>
          <p:cNvPr id="3" name="McK Title Elements"/>
          <p:cNvGrpSpPr>
            <a:grpSpLocks/>
          </p:cNvGrpSpPr>
          <p:nvPr>
            <p:custDataLst>
              <p:tags r:id="rId7"/>
            </p:custDataLst>
          </p:nvPr>
        </p:nvGrpSpPr>
        <p:grpSpPr bwMode="auto">
          <a:xfrm>
            <a:off x="557234" y="4927313"/>
            <a:ext cx="4935654" cy="485859"/>
            <a:chOff x="351" y="3104"/>
            <a:chExt cx="3109" cy="306"/>
          </a:xfrm>
        </p:grpSpPr>
        <p:sp>
          <p:nvSpPr>
            <p:cNvPr id="1101833" name="McK Document type" hidden="1"/>
            <p:cNvSpPr txBox="1">
              <a:spLocks noChangeArrowheads="1"/>
            </p:cNvSpPr>
            <p:nvPr userDrawn="1"/>
          </p:nvSpPr>
          <p:spPr bwMode="auto">
            <a:xfrm>
              <a:off x="351" y="3104"/>
              <a:ext cx="3109" cy="138"/>
            </a:xfrm>
            <a:prstGeom prst="rect">
              <a:avLst/>
            </a:prstGeom>
            <a:noFill/>
            <a:ln w="9525">
              <a:noFill/>
              <a:miter lim="800000"/>
              <a:headEnd/>
              <a:tailEnd/>
            </a:ln>
            <a:effectLst/>
          </p:spPr>
          <p:txBody>
            <a:bodyPr lIns="0" tIns="0" rIns="0" bIns="0" anchor="b">
              <a:spAutoFit/>
            </a:bodyPr>
            <a:lstStyle/>
            <a:p>
              <a:pPr defTabSz="911687" fontAlgn="base">
                <a:spcBef>
                  <a:spcPct val="0"/>
                </a:spcBef>
                <a:spcAft>
                  <a:spcPct val="0"/>
                </a:spcAft>
              </a:pPr>
              <a:r>
                <a:rPr lang="en-US" sz="1400" dirty="0">
                  <a:solidFill>
                    <a:srgbClr val="000000"/>
                  </a:solidFill>
                  <a:ea typeface="SimSun" pitchFamily="2" charset="-122"/>
                  <a:cs typeface="Tahoma" pitchFamily="34" charset="0"/>
                </a:rPr>
                <a:t>Document type</a:t>
              </a:r>
            </a:p>
          </p:txBody>
        </p:sp>
        <p:sp>
          <p:nvSpPr>
            <p:cNvPr id="1101834" name="McK Date" hidden="1"/>
            <p:cNvSpPr txBox="1">
              <a:spLocks noChangeArrowheads="1"/>
            </p:cNvSpPr>
            <p:nvPr userDrawn="1"/>
          </p:nvSpPr>
          <p:spPr bwMode="auto">
            <a:xfrm>
              <a:off x="351" y="3272"/>
              <a:ext cx="3109" cy="138"/>
            </a:xfrm>
            <a:prstGeom prst="rect">
              <a:avLst/>
            </a:prstGeom>
            <a:noFill/>
            <a:ln w="9525">
              <a:noFill/>
              <a:miter lim="800000"/>
              <a:headEnd/>
              <a:tailEnd/>
            </a:ln>
            <a:effectLst/>
          </p:spPr>
          <p:txBody>
            <a:bodyPr lIns="0" tIns="0" rIns="0" bIns="0">
              <a:spAutoFit/>
            </a:bodyPr>
            <a:lstStyle/>
            <a:p>
              <a:pPr defTabSz="911687" fontAlgn="base">
                <a:spcBef>
                  <a:spcPct val="0"/>
                </a:spcBef>
                <a:spcAft>
                  <a:spcPct val="0"/>
                </a:spcAft>
              </a:pPr>
              <a:r>
                <a:rPr lang="en-US" sz="1400" dirty="0">
                  <a:solidFill>
                    <a:srgbClr val="000000"/>
                  </a:solidFill>
                  <a:ea typeface="SimSun" pitchFamily="2" charset="-122"/>
                  <a:cs typeface="Tahoma" pitchFamily="34" charset="0"/>
                </a:rPr>
                <a:t>Date</a:t>
              </a:r>
            </a:p>
          </p:txBody>
        </p:sp>
      </p:grpSp>
      <p:sp>
        <p:nvSpPr>
          <p:cNvPr id="1101835" name="Working Draft Text" hidden="1"/>
          <p:cNvSpPr txBox="1">
            <a:spLocks noChangeArrowheads="1"/>
          </p:cNvSpPr>
          <p:nvPr>
            <p:custDataLst>
              <p:tags r:id="rId8"/>
            </p:custDataLst>
          </p:nvPr>
        </p:nvSpPr>
        <p:spPr bwMode="auto">
          <a:xfrm>
            <a:off x="557225" y="1069032"/>
            <a:ext cx="925783" cy="141312"/>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900" dirty="0">
                <a:solidFill>
                  <a:srgbClr val="000000"/>
                </a:solidFill>
                <a:ea typeface="SimSun" pitchFamily="2" charset="-122"/>
                <a:cs typeface="Tahoma" pitchFamily="34" charset="0"/>
              </a:rPr>
              <a:t>WORKING DRAFT</a:t>
            </a:r>
          </a:p>
        </p:txBody>
      </p:sp>
      <p:sp>
        <p:nvSpPr>
          <p:cNvPr id="1101836" name="Working Draft" hidden="1"/>
          <p:cNvSpPr txBox="1">
            <a:spLocks noChangeArrowheads="1"/>
          </p:cNvSpPr>
          <p:nvPr>
            <p:custDataLst>
              <p:tags r:id="rId9"/>
            </p:custDataLst>
          </p:nvPr>
        </p:nvSpPr>
        <p:spPr bwMode="auto">
          <a:xfrm>
            <a:off x="557245" y="1224541"/>
            <a:ext cx="3246784" cy="141312"/>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900" dirty="0">
                <a:solidFill>
                  <a:srgbClr val="000000"/>
                </a:solidFill>
                <a:ea typeface="SimSun" pitchFamily="2" charset="-122"/>
                <a:cs typeface="Tahoma" pitchFamily="34" charset="0"/>
              </a:rPr>
              <a:t>Last Modified 10/12/2011 11:09:24 PM Eastern Standard Time</a:t>
            </a:r>
          </a:p>
        </p:txBody>
      </p:sp>
      <p:sp>
        <p:nvSpPr>
          <p:cNvPr id="1101837" name="Printed" hidden="1"/>
          <p:cNvSpPr txBox="1">
            <a:spLocks noChangeArrowheads="1"/>
          </p:cNvSpPr>
          <p:nvPr>
            <p:custDataLst>
              <p:tags r:id="rId10"/>
            </p:custDataLst>
          </p:nvPr>
        </p:nvSpPr>
        <p:spPr bwMode="auto">
          <a:xfrm>
            <a:off x="557245" y="1381662"/>
            <a:ext cx="2926195" cy="141312"/>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900" dirty="0">
                <a:solidFill>
                  <a:srgbClr val="000000"/>
                </a:solidFill>
                <a:ea typeface="SimSun" pitchFamily="2" charset="-122"/>
                <a:cs typeface="Tahoma" pitchFamily="34" charset="0"/>
              </a:rPr>
              <a:t>Printed 10/12/2011 12:08:02 PM Eastern Standard Time</a:t>
            </a:r>
          </a:p>
        </p:txBody>
      </p:sp>
      <p:sp>
        <p:nvSpPr>
          <p:cNvPr id="1101838" name="doc id"/>
          <p:cNvSpPr>
            <a:spLocks noChangeArrowheads="1"/>
          </p:cNvSpPr>
          <p:nvPr>
            <p:custDataLst>
              <p:tags r:id="rId11"/>
            </p:custDataLst>
          </p:nvPr>
        </p:nvSpPr>
        <p:spPr bwMode="auto">
          <a:xfrm>
            <a:off x="8264446" y="37255"/>
            <a:ext cx="657655" cy="121480"/>
          </a:xfrm>
          <a:prstGeom prst="rect">
            <a:avLst/>
          </a:prstGeom>
          <a:noFill/>
          <a:ln w="9525">
            <a:noFill/>
            <a:miter lim="800000"/>
            <a:headEnd/>
            <a:tailEnd/>
          </a:ln>
          <a:effectLst/>
        </p:spPr>
        <p:txBody>
          <a:bodyPr wrap="none" lIns="0" tIns="0" rIns="0" bIns="0"/>
          <a:lstStyle/>
          <a:p>
            <a:pPr algn="r" defTabSz="893906" fontAlgn="base">
              <a:spcBef>
                <a:spcPct val="0"/>
              </a:spcBef>
              <a:spcAft>
                <a:spcPct val="0"/>
              </a:spcAft>
            </a:pPr>
            <a:endParaRPr lang="en-US" sz="800" dirty="0">
              <a:solidFill>
                <a:srgbClr val="000000"/>
              </a:solidFill>
              <a:ea typeface="SimSun" pitchFamily="2" charset="-122"/>
              <a:cs typeface="Tahoma" pitchFamily="34" charset="0"/>
            </a:endParaRPr>
          </a:p>
        </p:txBody>
      </p:sp>
      <p:sp>
        <p:nvSpPr>
          <p:cNvPr id="14" name="Rectangle 9"/>
          <p:cNvSpPr>
            <a:spLocks noChangeArrowheads="1"/>
          </p:cNvSpPr>
          <p:nvPr userDrawn="1">
            <p:custDataLst>
              <p:tags r:id="rId12"/>
            </p:custDataLst>
          </p:nvPr>
        </p:nvSpPr>
        <p:spPr bwMode="auto">
          <a:xfrm>
            <a:off x="2014157" y="6650415"/>
            <a:ext cx="4769233" cy="84062"/>
          </a:xfrm>
          <a:prstGeom prst="rect">
            <a:avLst/>
          </a:prstGeom>
          <a:noFill/>
          <a:ln w="9525">
            <a:noFill/>
            <a:miter lim="800000"/>
            <a:headEnd/>
            <a:tailEnd/>
          </a:ln>
        </p:spPr>
        <p:txBody>
          <a:bodyPr wrap="square" lIns="0" tIns="0" rIns="0" bIns="0">
            <a:spAutoFit/>
          </a:bodyPr>
          <a:lstStyle/>
          <a:p>
            <a:pPr algn="ctr" defTabSz="912366" fontAlgn="base">
              <a:lnSpc>
                <a:spcPct val="50000"/>
              </a:lnSpc>
              <a:spcBef>
                <a:spcPts val="700"/>
              </a:spcBef>
              <a:spcAft>
                <a:spcPct val="0"/>
              </a:spcAft>
              <a:buFont typeface="Tahoma" pitchFamily="34" charset="0"/>
              <a:buNone/>
              <a:defRPr/>
            </a:pPr>
            <a:r>
              <a:rPr lang="en-US" sz="1000" dirty="0">
                <a:solidFill>
                  <a:srgbClr val="000000"/>
                </a:solidFill>
                <a:ea typeface="SimSun" pitchFamily="2" charset="-122"/>
                <a:cs typeface="Tahoma" pitchFamily="34" charset="0"/>
              </a:rPr>
              <a:t>TVA Restricted Information - Deliberative and Pre-Decisional Privileged </a:t>
            </a:r>
          </a:p>
        </p:txBody>
      </p:sp>
    </p:spTree>
    <p:extLst>
      <p:ext uri="{BB962C8B-B14F-4D97-AF65-F5344CB8AC3E}">
        <p14:creationId xmlns:p14="http://schemas.microsoft.com/office/powerpoint/2010/main" val="27996490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6" name="Rectangle 15"/>
          <p:cNvSpPr/>
          <p:nvPr/>
        </p:nvSpPr>
        <p:spPr>
          <a:xfrm>
            <a:off x="567656" y="3048001"/>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srgbClr val="1F497D"/>
              </a:solidFill>
            </a:endParaRPr>
          </a:p>
        </p:txBody>
      </p:sp>
      <p:sp>
        <p:nvSpPr>
          <p:cNvPr id="2" name="Title 1"/>
          <p:cNvSpPr>
            <a:spLocks noGrp="1"/>
          </p:cNvSpPr>
          <p:nvPr>
            <p:ph type="title"/>
          </p:nvPr>
        </p:nvSpPr>
        <p:spPr>
          <a:xfrm>
            <a:off x="736456" y="3200401"/>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endParaRPr lang="en-US" dirty="0"/>
          </a:p>
        </p:txBody>
      </p:sp>
      <p:sp>
        <p:nvSpPr>
          <p:cNvPr id="15" name="Rectangle 14"/>
          <p:cNvSpPr/>
          <p:nvPr userDrawn="1"/>
        </p:nvSpPr>
        <p:spPr>
          <a:xfrm>
            <a:off x="675496" y="4541522"/>
            <a:ext cx="7818120" cy="664367"/>
          </a:xfrm>
          <a:prstGeom prst="rect">
            <a:avLst/>
          </a:prstGeom>
          <a:solidFill>
            <a:schemeClr val="tx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3"/>
          <p:cNvSpPr/>
          <p:nvPr userDrawn="1"/>
        </p:nvSpPr>
        <p:spPr>
          <a:xfrm>
            <a:off x="675759"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707367869"/>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25909" y="290646"/>
            <a:ext cx="8096171" cy="369332"/>
          </a:xfrm>
        </p:spPr>
        <p:txBody>
          <a:bodyPr/>
          <a:lstStyle>
            <a:lvl1pPr>
              <a:defRPr sz="2400"/>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lvl1pPr>
              <a:defRPr/>
            </a:lvl1pPr>
          </a:lstStyle>
          <a:p>
            <a:fld id="{C70EB5CC-767D-43FD-BEB3-7EEA6896F847}" type="slidenum">
              <a:rPr lang="en-US"/>
              <a:pPr/>
              <a:t>‹#›</a:t>
            </a:fld>
            <a:r>
              <a:rPr lang="en-US" dirty="0"/>
              <a:t> </a:t>
            </a:r>
          </a:p>
        </p:txBody>
      </p:sp>
    </p:spTree>
    <p:extLst>
      <p:ext uri="{BB962C8B-B14F-4D97-AF65-F5344CB8AC3E}">
        <p14:creationId xmlns:p14="http://schemas.microsoft.com/office/powerpoint/2010/main" val="9545900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8D5F2F3E-C8F9-4918-AA1C-E68CEF481E43}" type="slidenum">
              <a:rPr lang="en-US"/>
              <a:pPr/>
              <a:t>‹#›</a:t>
            </a:fld>
            <a:r>
              <a:rPr lang="en-US" dirty="0"/>
              <a:t> </a:t>
            </a:r>
          </a:p>
        </p:txBody>
      </p:sp>
    </p:spTree>
    <p:extLst>
      <p:ext uri="{BB962C8B-B14F-4D97-AF65-F5344CB8AC3E}">
        <p14:creationId xmlns:p14="http://schemas.microsoft.com/office/powerpoint/2010/main" val="15268651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z="1050"/>
            </a:lvl1pPr>
          </a:lstStyle>
          <a:p>
            <a:fld id="{1FDD66D6-0FC1-4997-A42D-E0AB9F53BE78}" type="datetime1">
              <a:rPr lang="en-US" smtClean="0">
                <a:solidFill>
                  <a:prstClr val="black">
                    <a:tint val="75000"/>
                  </a:prstClr>
                </a:solidFill>
              </a:rPr>
              <a:pPr/>
              <a:t>5/10/2017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sz="1050"/>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lvl1pPr algn="r">
              <a:defRPr sz="1400"/>
            </a:lvl1pPr>
          </a:lstStyle>
          <a:p>
            <a:fld id="{8E029D41-BAAE-43C2-9EF3-AC2F574C4A58}" type="slidenum">
              <a:rPr lang="en-US" smtClean="0">
                <a:solidFill>
                  <a:prstClr val="black"/>
                </a:solidFill>
              </a:rPr>
              <a:pPr/>
              <a:t>‹#›</a:t>
            </a:fld>
            <a:endParaRPr lang="en-US" dirty="0">
              <a:solidFill>
                <a:prstClr val="black"/>
              </a:solidFill>
            </a:endParaRPr>
          </a:p>
        </p:txBody>
      </p:sp>
      <p:grpSp>
        <p:nvGrpSpPr>
          <p:cNvPr id="9" name="Group 8"/>
          <p:cNvGrpSpPr/>
          <p:nvPr userDrawn="1"/>
        </p:nvGrpSpPr>
        <p:grpSpPr>
          <a:xfrm>
            <a:off x="7541515" y="168604"/>
            <a:ext cx="1508284" cy="343309"/>
            <a:chOff x="209147" y="2288812"/>
            <a:chExt cx="1131213" cy="489771"/>
          </a:xfrm>
        </p:grpSpPr>
        <p:sp>
          <p:nvSpPr>
            <p:cNvPr id="10" name="Oval 12"/>
            <p:cNvSpPr/>
            <p:nvPr/>
          </p:nvSpPr>
          <p:spPr>
            <a:xfrm>
              <a:off x="1063269" y="2288813"/>
              <a:ext cx="277091" cy="4849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Oval 13"/>
            <p:cNvSpPr/>
            <p:nvPr/>
          </p:nvSpPr>
          <p:spPr>
            <a:xfrm>
              <a:off x="209147" y="2293674"/>
              <a:ext cx="277091" cy="48490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Oval 14"/>
            <p:cNvSpPr/>
            <p:nvPr/>
          </p:nvSpPr>
          <p:spPr>
            <a:xfrm>
              <a:off x="648088" y="2288812"/>
              <a:ext cx="277091" cy="48490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cxnSp>
        <p:nvCxnSpPr>
          <p:cNvPr id="13" name="Straight Connector 12"/>
          <p:cNvCxnSpPr/>
          <p:nvPr userDrawn="1"/>
        </p:nvCxnSpPr>
        <p:spPr>
          <a:xfrm>
            <a:off x="7468239" y="0"/>
            <a:ext cx="0" cy="6805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userDrawn="1"/>
        </p:nvSpPr>
        <p:spPr>
          <a:xfrm>
            <a:off x="152398" y="46166"/>
            <a:ext cx="7252663" cy="584775"/>
          </a:xfrm>
          <a:prstGeom prst="rect">
            <a:avLst/>
          </a:prstGeom>
          <a:solidFill>
            <a:schemeClr val="tx2"/>
          </a:solidFill>
        </p:spPr>
        <p:txBody>
          <a:bodyPr wrap="square" rtlCol="0">
            <a:spAutoFit/>
          </a:bodyPr>
          <a:lstStyle/>
          <a:p>
            <a:endParaRPr lang="en-US" sz="3200" dirty="0">
              <a:solidFill>
                <a:prstClr val="white"/>
              </a:solidFill>
              <a:latin typeface="Tahoma" pitchFamily="34" charset="0"/>
              <a:ea typeface="Tahoma" panose="020B0604030504040204" pitchFamily="34" charset="0"/>
              <a:cs typeface="Tahoma" pitchFamily="34" charset="0"/>
            </a:endParaRPr>
          </a:p>
        </p:txBody>
      </p:sp>
    </p:spTree>
    <p:extLst>
      <p:ext uri="{BB962C8B-B14F-4D97-AF65-F5344CB8AC3E}">
        <p14:creationId xmlns:p14="http://schemas.microsoft.com/office/powerpoint/2010/main" val="2821789710"/>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0DBC52-55A4-4B67-BE4E-17969BCE5B63}" type="datetime1">
              <a:rPr lang="en-US" smtClean="0">
                <a:solidFill>
                  <a:prstClr val="black">
                    <a:tint val="75000"/>
                  </a:prstClr>
                </a:solidFill>
              </a:rPr>
              <a:pPr/>
              <a:t>5/10/2017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3603696296"/>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21"/>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B6B7BB-FEC8-4B8E-BA80-5DEDDDD6F4F2}" type="datetime1">
              <a:rPr lang="en-US" smtClean="0">
                <a:solidFill>
                  <a:prstClr val="black">
                    <a:tint val="75000"/>
                  </a:prstClr>
                </a:solidFill>
              </a:rPr>
              <a:pPr/>
              <a:t>5/10/2017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39180061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2" y="2133603"/>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11" y="2133603"/>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8B1A06-C1FB-421B-A7E9-28D6869B7E93}" type="datetime1">
              <a:rPr lang="en-US" smtClean="0">
                <a:solidFill>
                  <a:prstClr val="black">
                    <a:tint val="75000"/>
                  </a:prstClr>
                </a:solidFill>
              </a:rPr>
              <a:pPr/>
              <a:t>5/10/2017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1159890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992132-5EC0-462E-806E-57A19C010269}" type="datetime1">
              <a:rPr lang="en-US" smtClean="0">
                <a:solidFill>
                  <a:prstClr val="black">
                    <a:tint val="75000"/>
                  </a:prstClr>
                </a:solidFill>
              </a:rPr>
              <a:pPr/>
              <a:t>5/10/2017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69661127"/>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E4E419-11A0-4E17-9B6C-091A0DEEC960}" type="datetime1">
              <a:rPr lang="en-US" smtClean="0">
                <a:solidFill>
                  <a:prstClr val="black">
                    <a:tint val="75000"/>
                  </a:prstClr>
                </a:solidFill>
              </a:rPr>
              <a:pPr/>
              <a:t>5/10/2017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78227499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0B66E4-D907-4D99-9C17-794842D5F126}" type="datetime1">
              <a:rPr lang="en-US" smtClean="0">
                <a:solidFill>
                  <a:prstClr val="black">
                    <a:tint val="75000"/>
                  </a:prstClr>
                </a:solidFill>
              </a:rPr>
              <a:pPr/>
              <a:t>5/10/2017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96103712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4" y="273057"/>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6" y="1435108"/>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EA9045-F92F-4171-9755-8932F35E1848}" type="datetime1">
              <a:rPr lang="en-US" smtClean="0">
                <a:solidFill>
                  <a:prstClr val="black">
                    <a:tint val="75000"/>
                  </a:prstClr>
                </a:solidFill>
              </a:rPr>
              <a:pPr/>
              <a:t>5/10/2017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72768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4"/>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260E2C-D747-4365-82BB-9360F4395035}" type="datetime1">
              <a:rPr lang="en-US" smtClean="0">
                <a:solidFill>
                  <a:srgbClr val="1F497D"/>
                </a:solidFill>
              </a:rPr>
              <a:pPr/>
              <a:t>5/10/2017</a:t>
            </a:fld>
            <a:endParaRPr lang="en-US" dirty="0">
              <a:solidFill>
                <a:srgbClr val="1F497D"/>
              </a:solidFill>
            </a:endParaRPr>
          </a:p>
        </p:txBody>
      </p:sp>
      <p:sp>
        <p:nvSpPr>
          <p:cNvPr id="6" name="Footer Placeholder 5"/>
          <p:cNvSpPr>
            <a:spLocks noGrp="1"/>
          </p:cNvSpPr>
          <p:nvPr>
            <p:ph type="ftr" sz="quarter" idx="11"/>
          </p:nvPr>
        </p:nvSpPr>
        <p:spPr/>
        <p:txBody>
          <a:bodyPr/>
          <a:lstStyle/>
          <a:p>
            <a:endParaRPr lang="en-US" dirty="0">
              <a:solidFill>
                <a:srgbClr val="1F497D"/>
              </a:solidFill>
            </a:endParaRPr>
          </a:p>
        </p:txBody>
      </p:sp>
      <p:sp>
        <p:nvSpPr>
          <p:cNvPr id="7" name="Slide Number Placeholder 6"/>
          <p:cNvSpPr>
            <a:spLocks noGrp="1"/>
          </p:cNvSpPr>
          <p:nvPr>
            <p:ph type="sldNum" sz="quarter" idx="12"/>
          </p:nvPr>
        </p:nvSpPr>
        <p:spPr/>
        <p:txBody>
          <a:bodyPr/>
          <a:lstStyle/>
          <a:p>
            <a:pPr fontAlgn="base">
              <a:spcAft>
                <a:spcPct val="0"/>
              </a:spcAft>
            </a:pPr>
            <a:fld id="{30710141-2961-491F-B8A8-3AC1E159B106}" type="slidenum">
              <a:rPr lang="en-US" smtClean="0">
                <a:solidFill>
                  <a:srgbClr val="1F497D"/>
                </a:solidFill>
                <a:ea typeface="SimSun" pitchFamily="2" charset="-122"/>
              </a:rPr>
              <a:pPr fontAlgn="base">
                <a:spcAft>
                  <a:spcPct val="0"/>
                </a:spcAft>
              </a:pPr>
              <a:t>‹#›</a:t>
            </a:fld>
            <a:r>
              <a:rPr lang="en-US" dirty="0" smtClean="0">
                <a:solidFill>
                  <a:srgbClr val="1F497D"/>
                </a:solidFill>
                <a:ea typeface="SimSun" pitchFamily="2" charset="-122"/>
              </a:rPr>
              <a:t> </a:t>
            </a:r>
            <a:endParaRPr lang="en-US" dirty="0">
              <a:solidFill>
                <a:srgbClr val="1F497D"/>
              </a:solidFill>
              <a:ea typeface="SimSun" pitchFamily="2" charset="-122"/>
            </a:endParaRPr>
          </a:p>
        </p:txBody>
      </p:sp>
    </p:spTree>
    <p:extLst>
      <p:ext uri="{BB962C8B-B14F-4D97-AF65-F5344CB8AC3E}">
        <p14:creationId xmlns:p14="http://schemas.microsoft.com/office/powerpoint/2010/main" val="33933427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4"/>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8659B6-45D3-4357-ABB0-B42189C7CEA6}" type="datetime1">
              <a:rPr lang="en-US" smtClean="0">
                <a:solidFill>
                  <a:prstClr val="black">
                    <a:tint val="75000"/>
                  </a:prstClr>
                </a:solidFill>
              </a:rPr>
              <a:pPr/>
              <a:t>5/10/2017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1696053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141501-1B5A-4156-A530-F6CFA3C4B9D0}" type="datetime1">
              <a:rPr lang="en-US" smtClean="0">
                <a:solidFill>
                  <a:prstClr val="black">
                    <a:tint val="75000"/>
                  </a:prstClr>
                </a:solidFill>
              </a:rPr>
              <a:pPr/>
              <a:t>5/10/2017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5488602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49" y="366713"/>
            <a:ext cx="1543051"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713"/>
            <a:ext cx="4476751"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4A149-289F-4EC7-BA1B-A34FF6E5E1AA}" type="datetime1">
              <a:rPr lang="en-US" smtClean="0">
                <a:solidFill>
                  <a:prstClr val="black">
                    <a:tint val="75000"/>
                  </a:prstClr>
                </a:solidFill>
              </a:rPr>
              <a:pPr/>
              <a:t>5/10/2017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fld id="{8E029D41-BAAE-43C2-9EF3-AC2F574C4A58}"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230501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4"/>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30"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30"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0CD803D-8A4E-4A06-A17E-0C9DB8A88B25}" type="datetime1">
              <a:rPr lang="en-US" smtClean="0">
                <a:solidFill>
                  <a:srgbClr val="1F497D"/>
                </a:solidFill>
              </a:rPr>
              <a:pPr/>
              <a:t>5/10/2017</a:t>
            </a:fld>
            <a:endParaRPr lang="en-US" dirty="0">
              <a:solidFill>
                <a:srgbClr val="1F497D"/>
              </a:solidFill>
            </a:endParaRPr>
          </a:p>
        </p:txBody>
      </p:sp>
      <p:sp>
        <p:nvSpPr>
          <p:cNvPr id="8" name="Footer Placeholder 7"/>
          <p:cNvSpPr>
            <a:spLocks noGrp="1"/>
          </p:cNvSpPr>
          <p:nvPr>
            <p:ph type="ftr" sz="quarter" idx="11"/>
          </p:nvPr>
        </p:nvSpPr>
        <p:spPr/>
        <p:txBody>
          <a:bodyPr/>
          <a:lstStyle/>
          <a:p>
            <a:endParaRPr lang="en-US" dirty="0">
              <a:solidFill>
                <a:srgbClr val="1F497D"/>
              </a:solidFill>
            </a:endParaRPr>
          </a:p>
        </p:txBody>
      </p:sp>
      <p:sp>
        <p:nvSpPr>
          <p:cNvPr id="9" name="Slide Number Placeholder 8"/>
          <p:cNvSpPr>
            <a:spLocks noGrp="1"/>
          </p:cNvSpPr>
          <p:nvPr>
            <p:ph type="sldNum" sz="quarter" idx="12"/>
          </p:nvPr>
        </p:nvSpPr>
        <p:spPr/>
        <p:txBody>
          <a:bodyPr/>
          <a:lstStyle/>
          <a:p>
            <a:pPr fontAlgn="base">
              <a:spcAft>
                <a:spcPct val="0"/>
              </a:spcAft>
            </a:pPr>
            <a:fld id="{30710141-2961-491F-B8A8-3AC1E159B106}" type="slidenum">
              <a:rPr lang="en-US" smtClean="0">
                <a:solidFill>
                  <a:srgbClr val="1F497D"/>
                </a:solidFill>
                <a:ea typeface="SimSun" pitchFamily="2" charset="-122"/>
              </a:rPr>
              <a:pPr fontAlgn="base">
                <a:spcAft>
                  <a:spcPct val="0"/>
                </a:spcAft>
              </a:pPr>
              <a:t>‹#›</a:t>
            </a:fld>
            <a:r>
              <a:rPr lang="en-US" dirty="0" smtClean="0">
                <a:solidFill>
                  <a:srgbClr val="1F497D"/>
                </a:solidFill>
                <a:ea typeface="SimSun" pitchFamily="2" charset="-122"/>
              </a:rPr>
              <a:t> </a:t>
            </a:r>
            <a:endParaRPr lang="en-US" dirty="0">
              <a:solidFill>
                <a:srgbClr val="1F497D"/>
              </a:solidFill>
              <a:ea typeface="SimSun" pitchFamily="2" charset="-122"/>
            </a:endParaRPr>
          </a:p>
        </p:txBody>
      </p:sp>
    </p:spTree>
    <p:extLst>
      <p:ext uri="{BB962C8B-B14F-4D97-AF65-F5344CB8AC3E}">
        <p14:creationId xmlns:p14="http://schemas.microsoft.com/office/powerpoint/2010/main" val="8800302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983C33-5CC8-4967-996D-1B59928FCE51}" type="datetime1">
              <a:rPr lang="en-US" smtClean="0">
                <a:solidFill>
                  <a:srgbClr val="1F497D"/>
                </a:solidFill>
              </a:rPr>
              <a:pPr/>
              <a:t>5/10/2017</a:t>
            </a:fld>
            <a:endParaRPr lang="en-US" dirty="0">
              <a:solidFill>
                <a:srgbClr val="1F497D"/>
              </a:solidFill>
            </a:endParaRPr>
          </a:p>
        </p:txBody>
      </p:sp>
      <p:sp>
        <p:nvSpPr>
          <p:cNvPr id="4" name="Footer Placeholder 3"/>
          <p:cNvSpPr>
            <a:spLocks noGrp="1"/>
          </p:cNvSpPr>
          <p:nvPr>
            <p:ph type="ftr" sz="quarter" idx="11"/>
          </p:nvPr>
        </p:nvSpPr>
        <p:spPr/>
        <p:txBody>
          <a:bodyPr/>
          <a:lstStyle/>
          <a:p>
            <a:endParaRPr lang="en-US" dirty="0">
              <a:solidFill>
                <a:srgbClr val="1F497D"/>
              </a:solidFill>
            </a:endParaRPr>
          </a:p>
        </p:txBody>
      </p:sp>
      <p:sp>
        <p:nvSpPr>
          <p:cNvPr id="5" name="Slide Number Placeholder 4"/>
          <p:cNvSpPr>
            <a:spLocks noGrp="1"/>
          </p:cNvSpPr>
          <p:nvPr>
            <p:ph type="sldNum" sz="quarter" idx="12"/>
          </p:nvPr>
        </p:nvSpPr>
        <p:spPr/>
        <p:txBody>
          <a:bodyPr/>
          <a:lstStyle/>
          <a:p>
            <a:fld id="{C70EB5CC-767D-43FD-BEB3-7EEA6896F847}" type="slidenum">
              <a:rPr lang="en-US" smtClean="0">
                <a:solidFill>
                  <a:srgbClr val="1F497D"/>
                </a:solidFill>
              </a:rPr>
              <a:pPr/>
              <a:t>‹#›</a:t>
            </a:fld>
            <a:r>
              <a:rPr lang="en-US" dirty="0" smtClean="0">
                <a:solidFill>
                  <a:srgbClr val="1F497D"/>
                </a:solidFill>
              </a:rPr>
              <a:t> </a:t>
            </a:r>
            <a:endParaRPr lang="en-US" dirty="0">
              <a:solidFill>
                <a:srgbClr val="1F497D"/>
              </a:solidFill>
            </a:endParaRPr>
          </a:p>
        </p:txBody>
      </p:sp>
    </p:spTree>
    <p:extLst>
      <p:ext uri="{BB962C8B-B14F-4D97-AF65-F5344CB8AC3E}">
        <p14:creationId xmlns:p14="http://schemas.microsoft.com/office/powerpoint/2010/main" val="1880233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Date Placeholder 1"/>
          <p:cNvSpPr>
            <a:spLocks noGrp="1"/>
          </p:cNvSpPr>
          <p:nvPr>
            <p:ph type="dt" sz="half" idx="10"/>
          </p:nvPr>
        </p:nvSpPr>
        <p:spPr/>
        <p:txBody>
          <a:bodyPr/>
          <a:lstStyle/>
          <a:p>
            <a:fld id="{DD9C582B-2FAA-4B25-B707-771348963E60}" type="datetime1">
              <a:rPr lang="en-US" smtClean="0">
                <a:solidFill>
                  <a:srgbClr val="1F497D"/>
                </a:solidFill>
              </a:rPr>
              <a:pPr/>
              <a:t>5/10/2017</a:t>
            </a:fld>
            <a:endParaRPr lang="en-US" dirty="0">
              <a:solidFill>
                <a:srgbClr val="1F497D"/>
              </a:solidFill>
            </a:endParaRPr>
          </a:p>
        </p:txBody>
      </p:sp>
      <p:sp>
        <p:nvSpPr>
          <p:cNvPr id="3" name="Footer Placeholder 2"/>
          <p:cNvSpPr>
            <a:spLocks noGrp="1"/>
          </p:cNvSpPr>
          <p:nvPr>
            <p:ph type="ftr" sz="quarter" idx="11"/>
          </p:nvPr>
        </p:nvSpPr>
        <p:spPr/>
        <p:txBody>
          <a:bodyPr/>
          <a:lstStyle/>
          <a:p>
            <a:endParaRPr lang="en-US" dirty="0">
              <a:solidFill>
                <a:srgbClr val="1F497D"/>
              </a:solidFill>
            </a:endParaRPr>
          </a:p>
        </p:txBody>
      </p:sp>
      <p:sp>
        <p:nvSpPr>
          <p:cNvPr id="4" name="Slide Number Placeholder 3"/>
          <p:cNvSpPr>
            <a:spLocks noGrp="1"/>
          </p:cNvSpPr>
          <p:nvPr>
            <p:ph type="sldNum" sz="quarter" idx="12"/>
          </p:nvPr>
        </p:nvSpPr>
        <p:spPr/>
        <p:txBody>
          <a:bodyPr/>
          <a:lstStyle/>
          <a:p>
            <a:fld id="{8D5F2F3E-C8F9-4918-AA1C-E68CEF481E43}" type="slidenum">
              <a:rPr lang="en-US" smtClean="0">
                <a:solidFill>
                  <a:srgbClr val="1F497D"/>
                </a:solidFill>
              </a:rPr>
              <a:pPr/>
              <a:t>‹#›</a:t>
            </a:fld>
            <a:r>
              <a:rPr lang="en-US" dirty="0" smtClean="0">
                <a:solidFill>
                  <a:srgbClr val="1F497D"/>
                </a:solidFill>
              </a:rPr>
              <a:t> </a:t>
            </a:r>
            <a:endParaRPr lang="en-US" dirty="0">
              <a:solidFill>
                <a:srgbClr val="1F497D"/>
              </a:solidFill>
            </a:endParaRPr>
          </a:p>
        </p:txBody>
      </p:sp>
    </p:spTree>
    <p:extLst>
      <p:ext uri="{BB962C8B-B14F-4D97-AF65-F5344CB8AC3E}">
        <p14:creationId xmlns:p14="http://schemas.microsoft.com/office/powerpoint/2010/main" val="3454907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9A62363-0B2C-44B4-B166-609753C5B043}" type="datetime1">
              <a:rPr lang="en-US" smtClean="0">
                <a:solidFill>
                  <a:srgbClr val="1F497D"/>
                </a:solidFill>
              </a:rPr>
              <a:pPr/>
              <a:t>5/10/2017</a:t>
            </a:fld>
            <a:endParaRPr lang="en-US" dirty="0">
              <a:solidFill>
                <a:srgbClr val="1F497D"/>
              </a:solidFill>
            </a:endParaRPr>
          </a:p>
        </p:txBody>
      </p:sp>
      <p:sp>
        <p:nvSpPr>
          <p:cNvPr id="6" name="Footer Placeholder 5"/>
          <p:cNvSpPr>
            <a:spLocks noGrp="1"/>
          </p:cNvSpPr>
          <p:nvPr>
            <p:ph type="ftr" sz="quarter" idx="11"/>
          </p:nvPr>
        </p:nvSpPr>
        <p:spPr/>
        <p:txBody>
          <a:bodyPr/>
          <a:lstStyle/>
          <a:p>
            <a:endParaRPr lang="en-US" dirty="0">
              <a:solidFill>
                <a:srgbClr val="1F497D"/>
              </a:solidFill>
            </a:endParaRPr>
          </a:p>
        </p:txBody>
      </p:sp>
      <p:sp>
        <p:nvSpPr>
          <p:cNvPr id="7" name="Slide Number Placeholder 6"/>
          <p:cNvSpPr>
            <a:spLocks noGrp="1"/>
          </p:cNvSpPr>
          <p:nvPr>
            <p:ph type="sldNum" sz="quarter" idx="12"/>
          </p:nvPr>
        </p:nvSpPr>
        <p:spPr/>
        <p:txBody>
          <a:bodyPr/>
          <a:lstStyle/>
          <a:p>
            <a:pPr fontAlgn="base">
              <a:spcAft>
                <a:spcPct val="0"/>
              </a:spcAft>
            </a:pPr>
            <a:fld id="{30710141-2961-491F-B8A8-3AC1E159B106}" type="slidenum">
              <a:rPr lang="en-US" smtClean="0">
                <a:solidFill>
                  <a:srgbClr val="1F497D"/>
                </a:solidFill>
                <a:ea typeface="SimSun" pitchFamily="2" charset="-122"/>
              </a:rPr>
              <a:pPr fontAlgn="base">
                <a:spcAft>
                  <a:spcPct val="0"/>
                </a:spcAft>
              </a:pPr>
              <a:t>‹#›</a:t>
            </a:fld>
            <a:r>
              <a:rPr lang="en-US" dirty="0" smtClean="0">
                <a:solidFill>
                  <a:srgbClr val="1F497D"/>
                </a:solidFill>
                <a:ea typeface="SimSun" pitchFamily="2" charset="-122"/>
              </a:rPr>
              <a:t> </a:t>
            </a:r>
            <a:endParaRPr lang="en-US" dirty="0">
              <a:solidFill>
                <a:srgbClr val="1F497D"/>
              </a:solidFill>
              <a:ea typeface="SimSun" pitchFamily="2" charset="-122"/>
            </a:endParaRPr>
          </a:p>
        </p:txBody>
      </p:sp>
      <p:sp>
        <p:nvSpPr>
          <p:cNvPr id="8" name="Rectangle 7"/>
          <p:cNvSpPr/>
          <p:nvPr/>
        </p:nvSpPr>
        <p:spPr>
          <a:xfrm>
            <a:off x="560035" y="1505712"/>
            <a:ext cx="2716567"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676691" y="1642473"/>
            <a:ext cx="248325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Text Placeholder 3"/>
          <p:cNvSpPr>
            <a:spLocks noGrp="1"/>
          </p:cNvSpPr>
          <p:nvPr>
            <p:ph type="body" sz="half" idx="2"/>
          </p:nvPr>
        </p:nvSpPr>
        <p:spPr>
          <a:xfrm>
            <a:off x="769001" y="2971800"/>
            <a:ext cx="229863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1" y="1734313"/>
            <a:ext cx="2298635"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376375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ectangle 11"/>
          <p:cNvSpPr/>
          <p:nvPr/>
        </p:nvSpPr>
        <p:spPr>
          <a:xfrm>
            <a:off x="762000" y="5045476"/>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914400" y="5638800"/>
            <a:ext cx="7328515"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2"/>
            <a:ext cx="7328515"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83374045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1.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4.xml"/><Relationship Id="rId13" Type="http://schemas.openxmlformats.org/officeDocument/2006/relationships/tags" Target="../tags/tag9.xml"/><Relationship Id="rId18" Type="http://schemas.openxmlformats.org/officeDocument/2006/relationships/tags" Target="../tags/tag14.xml"/><Relationship Id="rId26" Type="http://schemas.openxmlformats.org/officeDocument/2006/relationships/tags" Target="../tags/tag22.xml"/><Relationship Id="rId39" Type="http://schemas.openxmlformats.org/officeDocument/2006/relationships/image" Target="../media/image2.png"/><Relationship Id="rId3" Type="http://schemas.openxmlformats.org/officeDocument/2006/relationships/slideLayout" Target="../slideLayouts/slideLayout25.xml"/><Relationship Id="rId21" Type="http://schemas.openxmlformats.org/officeDocument/2006/relationships/tags" Target="../tags/tag17.xml"/><Relationship Id="rId34" Type="http://schemas.openxmlformats.org/officeDocument/2006/relationships/tags" Target="../tags/tag30.xml"/><Relationship Id="rId7" Type="http://schemas.openxmlformats.org/officeDocument/2006/relationships/tags" Target="../tags/tag3.xml"/><Relationship Id="rId12" Type="http://schemas.openxmlformats.org/officeDocument/2006/relationships/tags" Target="../tags/tag8.xml"/><Relationship Id="rId17" Type="http://schemas.openxmlformats.org/officeDocument/2006/relationships/tags" Target="../tags/tag13.xml"/><Relationship Id="rId25" Type="http://schemas.openxmlformats.org/officeDocument/2006/relationships/tags" Target="../tags/tag21.xml"/><Relationship Id="rId33" Type="http://schemas.openxmlformats.org/officeDocument/2006/relationships/tags" Target="../tags/tag29.xml"/><Relationship Id="rId38" Type="http://schemas.openxmlformats.org/officeDocument/2006/relationships/oleObject" Target="../embeddings/oleObject1.bin"/><Relationship Id="rId2" Type="http://schemas.openxmlformats.org/officeDocument/2006/relationships/slideLayout" Target="../slideLayouts/slideLayout24.xml"/><Relationship Id="rId16" Type="http://schemas.openxmlformats.org/officeDocument/2006/relationships/tags" Target="../tags/tag12.xml"/><Relationship Id="rId20" Type="http://schemas.openxmlformats.org/officeDocument/2006/relationships/tags" Target="../tags/tag16.xml"/><Relationship Id="rId29" Type="http://schemas.openxmlformats.org/officeDocument/2006/relationships/tags" Target="../tags/tag25.xml"/><Relationship Id="rId1" Type="http://schemas.openxmlformats.org/officeDocument/2006/relationships/slideLayout" Target="../slideLayouts/slideLayout23.xml"/><Relationship Id="rId6" Type="http://schemas.openxmlformats.org/officeDocument/2006/relationships/tags" Target="../tags/tag2.xml"/><Relationship Id="rId11" Type="http://schemas.openxmlformats.org/officeDocument/2006/relationships/tags" Target="../tags/tag7.xml"/><Relationship Id="rId24" Type="http://schemas.openxmlformats.org/officeDocument/2006/relationships/tags" Target="../tags/tag20.xml"/><Relationship Id="rId32" Type="http://schemas.openxmlformats.org/officeDocument/2006/relationships/tags" Target="../tags/tag28.xml"/><Relationship Id="rId37" Type="http://schemas.openxmlformats.org/officeDocument/2006/relationships/tags" Target="../tags/tag33.xml"/><Relationship Id="rId5" Type="http://schemas.openxmlformats.org/officeDocument/2006/relationships/vmlDrawing" Target="../drawings/vmlDrawing1.vml"/><Relationship Id="rId15" Type="http://schemas.openxmlformats.org/officeDocument/2006/relationships/tags" Target="../tags/tag11.xml"/><Relationship Id="rId23" Type="http://schemas.openxmlformats.org/officeDocument/2006/relationships/tags" Target="../tags/tag19.xml"/><Relationship Id="rId28" Type="http://schemas.openxmlformats.org/officeDocument/2006/relationships/tags" Target="../tags/tag24.xml"/><Relationship Id="rId36" Type="http://schemas.openxmlformats.org/officeDocument/2006/relationships/tags" Target="../tags/tag32.xml"/><Relationship Id="rId10" Type="http://schemas.openxmlformats.org/officeDocument/2006/relationships/tags" Target="../tags/tag6.xml"/><Relationship Id="rId19" Type="http://schemas.openxmlformats.org/officeDocument/2006/relationships/tags" Target="../tags/tag15.xml"/><Relationship Id="rId31" Type="http://schemas.openxmlformats.org/officeDocument/2006/relationships/tags" Target="../tags/tag27.xml"/><Relationship Id="rId4" Type="http://schemas.openxmlformats.org/officeDocument/2006/relationships/theme" Target="../theme/theme3.xml"/><Relationship Id="rId9" Type="http://schemas.openxmlformats.org/officeDocument/2006/relationships/tags" Target="../tags/tag5.xml"/><Relationship Id="rId14" Type="http://schemas.openxmlformats.org/officeDocument/2006/relationships/tags" Target="../tags/tag10.xml"/><Relationship Id="rId22" Type="http://schemas.openxmlformats.org/officeDocument/2006/relationships/tags" Target="../tags/tag18.xml"/><Relationship Id="rId27" Type="http://schemas.openxmlformats.org/officeDocument/2006/relationships/tags" Target="../tags/tag23.xml"/><Relationship Id="rId30" Type="http://schemas.openxmlformats.org/officeDocument/2006/relationships/tags" Target="../tags/tag26.xml"/><Relationship Id="rId35" Type="http://schemas.openxmlformats.org/officeDocument/2006/relationships/tags" Target="../tags/tag31.xml"/></Relationships>
</file>

<file path=ppt/slideMasters/_rels/slideMaster4.xml.rels><?xml version="1.0" encoding="UTF-8" standalone="yes"?>
<Relationships xmlns="http://schemas.openxmlformats.org/package/2006/relationships"><Relationship Id="rId8" Type="http://schemas.openxmlformats.org/officeDocument/2006/relationships/tags" Target="../tags/tag47.xml"/><Relationship Id="rId13" Type="http://schemas.openxmlformats.org/officeDocument/2006/relationships/tags" Target="../tags/tag52.xml"/><Relationship Id="rId18" Type="http://schemas.openxmlformats.org/officeDocument/2006/relationships/tags" Target="../tags/tag57.xml"/><Relationship Id="rId26" Type="http://schemas.openxmlformats.org/officeDocument/2006/relationships/tags" Target="../tags/tag65.xml"/><Relationship Id="rId39" Type="http://schemas.openxmlformats.org/officeDocument/2006/relationships/image" Target="../media/image2.png"/><Relationship Id="rId3" Type="http://schemas.openxmlformats.org/officeDocument/2006/relationships/slideLayout" Target="../slideLayouts/slideLayout28.xml"/><Relationship Id="rId21" Type="http://schemas.openxmlformats.org/officeDocument/2006/relationships/tags" Target="../tags/tag60.xml"/><Relationship Id="rId34" Type="http://schemas.openxmlformats.org/officeDocument/2006/relationships/tags" Target="../tags/tag73.xml"/><Relationship Id="rId7" Type="http://schemas.openxmlformats.org/officeDocument/2006/relationships/tags" Target="../tags/tag46.xml"/><Relationship Id="rId12" Type="http://schemas.openxmlformats.org/officeDocument/2006/relationships/tags" Target="../tags/tag51.xml"/><Relationship Id="rId17" Type="http://schemas.openxmlformats.org/officeDocument/2006/relationships/tags" Target="../tags/tag56.xml"/><Relationship Id="rId25" Type="http://schemas.openxmlformats.org/officeDocument/2006/relationships/tags" Target="../tags/tag64.xml"/><Relationship Id="rId33" Type="http://schemas.openxmlformats.org/officeDocument/2006/relationships/tags" Target="../tags/tag72.xml"/><Relationship Id="rId38" Type="http://schemas.openxmlformats.org/officeDocument/2006/relationships/oleObject" Target="../embeddings/oleObject3.bin"/><Relationship Id="rId2" Type="http://schemas.openxmlformats.org/officeDocument/2006/relationships/slideLayout" Target="../slideLayouts/slideLayout27.xml"/><Relationship Id="rId16" Type="http://schemas.openxmlformats.org/officeDocument/2006/relationships/tags" Target="../tags/tag55.xml"/><Relationship Id="rId20" Type="http://schemas.openxmlformats.org/officeDocument/2006/relationships/tags" Target="../tags/tag59.xml"/><Relationship Id="rId29" Type="http://schemas.openxmlformats.org/officeDocument/2006/relationships/tags" Target="../tags/tag68.xml"/><Relationship Id="rId1" Type="http://schemas.openxmlformats.org/officeDocument/2006/relationships/slideLayout" Target="../slideLayouts/slideLayout26.xml"/><Relationship Id="rId6" Type="http://schemas.openxmlformats.org/officeDocument/2006/relationships/tags" Target="../tags/tag45.xml"/><Relationship Id="rId11" Type="http://schemas.openxmlformats.org/officeDocument/2006/relationships/tags" Target="../tags/tag50.xml"/><Relationship Id="rId24" Type="http://schemas.openxmlformats.org/officeDocument/2006/relationships/tags" Target="../tags/tag63.xml"/><Relationship Id="rId32" Type="http://schemas.openxmlformats.org/officeDocument/2006/relationships/tags" Target="../tags/tag71.xml"/><Relationship Id="rId37" Type="http://schemas.openxmlformats.org/officeDocument/2006/relationships/tags" Target="../tags/tag76.xml"/><Relationship Id="rId5" Type="http://schemas.openxmlformats.org/officeDocument/2006/relationships/vmlDrawing" Target="../drawings/vmlDrawing3.vml"/><Relationship Id="rId15" Type="http://schemas.openxmlformats.org/officeDocument/2006/relationships/tags" Target="../tags/tag54.xml"/><Relationship Id="rId23" Type="http://schemas.openxmlformats.org/officeDocument/2006/relationships/tags" Target="../tags/tag62.xml"/><Relationship Id="rId28" Type="http://schemas.openxmlformats.org/officeDocument/2006/relationships/tags" Target="../tags/tag67.xml"/><Relationship Id="rId36" Type="http://schemas.openxmlformats.org/officeDocument/2006/relationships/tags" Target="../tags/tag75.xml"/><Relationship Id="rId10" Type="http://schemas.openxmlformats.org/officeDocument/2006/relationships/tags" Target="../tags/tag49.xml"/><Relationship Id="rId19" Type="http://schemas.openxmlformats.org/officeDocument/2006/relationships/tags" Target="../tags/tag58.xml"/><Relationship Id="rId31" Type="http://schemas.openxmlformats.org/officeDocument/2006/relationships/tags" Target="../tags/tag70.xml"/><Relationship Id="rId4" Type="http://schemas.openxmlformats.org/officeDocument/2006/relationships/theme" Target="../theme/theme4.xml"/><Relationship Id="rId9" Type="http://schemas.openxmlformats.org/officeDocument/2006/relationships/tags" Target="../tags/tag48.xml"/><Relationship Id="rId14" Type="http://schemas.openxmlformats.org/officeDocument/2006/relationships/tags" Target="../tags/tag53.xml"/><Relationship Id="rId22" Type="http://schemas.openxmlformats.org/officeDocument/2006/relationships/tags" Target="../tags/tag61.xml"/><Relationship Id="rId27" Type="http://schemas.openxmlformats.org/officeDocument/2006/relationships/tags" Target="../tags/tag66.xml"/><Relationship Id="rId30" Type="http://schemas.openxmlformats.org/officeDocument/2006/relationships/tags" Target="../tags/tag69.xml"/><Relationship Id="rId35" Type="http://schemas.openxmlformats.org/officeDocument/2006/relationships/tags" Target="../tags/tag74.xml"/></Relationships>
</file>

<file path=ppt/slideMasters/_rels/slideMaster5.xml.rels><?xml version="1.0" encoding="UTF-8" standalone="yes"?>
<Relationships xmlns="http://schemas.openxmlformats.org/package/2006/relationships"><Relationship Id="rId8" Type="http://schemas.openxmlformats.org/officeDocument/2006/relationships/tags" Target="../tags/tag90.xml"/><Relationship Id="rId13" Type="http://schemas.openxmlformats.org/officeDocument/2006/relationships/tags" Target="../tags/tag95.xml"/><Relationship Id="rId18" Type="http://schemas.openxmlformats.org/officeDocument/2006/relationships/tags" Target="../tags/tag100.xml"/><Relationship Id="rId26" Type="http://schemas.openxmlformats.org/officeDocument/2006/relationships/tags" Target="../tags/tag108.xml"/><Relationship Id="rId39" Type="http://schemas.openxmlformats.org/officeDocument/2006/relationships/image" Target="../media/image2.png"/><Relationship Id="rId3" Type="http://schemas.openxmlformats.org/officeDocument/2006/relationships/slideLayout" Target="../slideLayouts/slideLayout31.xml"/><Relationship Id="rId21" Type="http://schemas.openxmlformats.org/officeDocument/2006/relationships/tags" Target="../tags/tag103.xml"/><Relationship Id="rId34" Type="http://schemas.openxmlformats.org/officeDocument/2006/relationships/tags" Target="../tags/tag116.xml"/><Relationship Id="rId7" Type="http://schemas.openxmlformats.org/officeDocument/2006/relationships/tags" Target="../tags/tag89.xml"/><Relationship Id="rId12" Type="http://schemas.openxmlformats.org/officeDocument/2006/relationships/tags" Target="../tags/tag94.xml"/><Relationship Id="rId17" Type="http://schemas.openxmlformats.org/officeDocument/2006/relationships/tags" Target="../tags/tag99.xml"/><Relationship Id="rId25" Type="http://schemas.openxmlformats.org/officeDocument/2006/relationships/tags" Target="../tags/tag107.xml"/><Relationship Id="rId33" Type="http://schemas.openxmlformats.org/officeDocument/2006/relationships/tags" Target="../tags/tag115.xml"/><Relationship Id="rId38" Type="http://schemas.openxmlformats.org/officeDocument/2006/relationships/oleObject" Target="../embeddings/oleObject5.bin"/><Relationship Id="rId2" Type="http://schemas.openxmlformats.org/officeDocument/2006/relationships/slideLayout" Target="../slideLayouts/slideLayout30.xml"/><Relationship Id="rId16" Type="http://schemas.openxmlformats.org/officeDocument/2006/relationships/tags" Target="../tags/tag98.xml"/><Relationship Id="rId20" Type="http://schemas.openxmlformats.org/officeDocument/2006/relationships/tags" Target="../tags/tag102.xml"/><Relationship Id="rId29" Type="http://schemas.openxmlformats.org/officeDocument/2006/relationships/tags" Target="../tags/tag111.xml"/><Relationship Id="rId1" Type="http://schemas.openxmlformats.org/officeDocument/2006/relationships/slideLayout" Target="../slideLayouts/slideLayout29.xml"/><Relationship Id="rId6" Type="http://schemas.openxmlformats.org/officeDocument/2006/relationships/tags" Target="../tags/tag88.xml"/><Relationship Id="rId11" Type="http://schemas.openxmlformats.org/officeDocument/2006/relationships/tags" Target="../tags/tag93.xml"/><Relationship Id="rId24" Type="http://schemas.openxmlformats.org/officeDocument/2006/relationships/tags" Target="../tags/tag106.xml"/><Relationship Id="rId32" Type="http://schemas.openxmlformats.org/officeDocument/2006/relationships/tags" Target="../tags/tag114.xml"/><Relationship Id="rId37" Type="http://schemas.openxmlformats.org/officeDocument/2006/relationships/tags" Target="../tags/tag119.xml"/><Relationship Id="rId5" Type="http://schemas.openxmlformats.org/officeDocument/2006/relationships/vmlDrawing" Target="../drawings/vmlDrawing5.vml"/><Relationship Id="rId15" Type="http://schemas.openxmlformats.org/officeDocument/2006/relationships/tags" Target="../tags/tag97.xml"/><Relationship Id="rId23" Type="http://schemas.openxmlformats.org/officeDocument/2006/relationships/tags" Target="../tags/tag105.xml"/><Relationship Id="rId28" Type="http://schemas.openxmlformats.org/officeDocument/2006/relationships/tags" Target="../tags/tag110.xml"/><Relationship Id="rId36" Type="http://schemas.openxmlformats.org/officeDocument/2006/relationships/tags" Target="../tags/tag118.xml"/><Relationship Id="rId10" Type="http://schemas.openxmlformats.org/officeDocument/2006/relationships/tags" Target="../tags/tag92.xml"/><Relationship Id="rId19" Type="http://schemas.openxmlformats.org/officeDocument/2006/relationships/tags" Target="../tags/tag101.xml"/><Relationship Id="rId31" Type="http://schemas.openxmlformats.org/officeDocument/2006/relationships/tags" Target="../tags/tag113.xml"/><Relationship Id="rId4" Type="http://schemas.openxmlformats.org/officeDocument/2006/relationships/theme" Target="../theme/theme5.xml"/><Relationship Id="rId9" Type="http://schemas.openxmlformats.org/officeDocument/2006/relationships/tags" Target="../tags/tag91.xml"/><Relationship Id="rId14" Type="http://schemas.openxmlformats.org/officeDocument/2006/relationships/tags" Target="../tags/tag96.xml"/><Relationship Id="rId22" Type="http://schemas.openxmlformats.org/officeDocument/2006/relationships/tags" Target="../tags/tag104.xml"/><Relationship Id="rId27" Type="http://schemas.openxmlformats.org/officeDocument/2006/relationships/tags" Target="../tags/tag109.xml"/><Relationship Id="rId30" Type="http://schemas.openxmlformats.org/officeDocument/2006/relationships/tags" Target="../tags/tag112.xml"/><Relationship Id="rId35" Type="http://schemas.openxmlformats.org/officeDocument/2006/relationships/tags" Target="../tags/tag11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tags" Target="../tags/tag131.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6.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Text Placeholder 2"/>
          <p:cNvSpPr>
            <a:spLocks noGrp="1"/>
          </p:cNvSpPr>
          <p:nvPr>
            <p:ph type="body" idx="1"/>
          </p:nvPr>
        </p:nvSpPr>
        <p:spPr>
          <a:xfrm>
            <a:off x="457200" y="1752602"/>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2"/>
                </a:solidFill>
              </a:defRPr>
            </a:lvl1pPr>
          </a:lstStyle>
          <a:p>
            <a:fld id="{D8165F60-2E37-42A1-B12E-34A655A38481}" type="datetime1">
              <a:rPr lang="en-US" smtClean="0">
                <a:solidFill>
                  <a:srgbClr val="1F497D"/>
                </a:solidFill>
              </a:rPr>
              <a:pPr/>
              <a:t>5/10/2017</a:t>
            </a:fld>
            <a:endParaRPr lang="en-US" dirty="0">
              <a:solidFill>
                <a:srgbClr val="1F497D"/>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1F497D"/>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2"/>
                </a:solidFill>
              </a:defRPr>
            </a:lvl1pPr>
          </a:lstStyle>
          <a:p>
            <a:pPr fontAlgn="base">
              <a:spcAft>
                <a:spcPct val="0"/>
              </a:spcAft>
            </a:pPr>
            <a:fld id="{30710141-2961-491F-B8A8-3AC1E159B106}" type="slidenum">
              <a:rPr lang="en-US" smtClean="0">
                <a:solidFill>
                  <a:srgbClr val="1F497D"/>
                </a:solidFill>
                <a:ea typeface="SimSun" pitchFamily="2" charset="-122"/>
              </a:rPr>
              <a:pPr fontAlgn="base">
                <a:spcAft>
                  <a:spcPct val="0"/>
                </a:spcAft>
              </a:pPr>
              <a:t>‹#›</a:t>
            </a:fld>
            <a:r>
              <a:rPr lang="en-US" dirty="0" smtClean="0">
                <a:solidFill>
                  <a:srgbClr val="1F497D"/>
                </a:solidFill>
                <a:ea typeface="SimSun" pitchFamily="2" charset="-122"/>
              </a:rPr>
              <a:t> </a:t>
            </a:r>
            <a:endParaRPr lang="en-US" dirty="0">
              <a:solidFill>
                <a:srgbClr val="1F497D"/>
              </a:solidFill>
              <a:ea typeface="SimSun" pitchFamily="2" charset="-122"/>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372863" y="372864"/>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26128" y="408374"/>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53590108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5"/>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131290-2680-4DDE-ABE8-4D23CE6D5099}" type="datetime1">
              <a:rPr lang="en-US" smtClean="0">
                <a:solidFill>
                  <a:prstClr val="black">
                    <a:tint val="75000"/>
                  </a:prstClr>
                </a:solidFill>
              </a:rPr>
              <a:pPr/>
              <a:t>5/10/2017</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6"/>
          <p:cNvSpPr>
            <a:spLocks noGrp="1"/>
          </p:cNvSpPr>
          <p:nvPr>
            <p:ph type="sldNum" sz="quarter" idx="4"/>
          </p:nvPr>
        </p:nvSpPr>
        <p:spPr>
          <a:xfrm>
            <a:off x="6553200" y="6356352"/>
            <a:ext cx="2133600" cy="365125"/>
          </a:xfrm>
          <a:prstGeom prst="rect">
            <a:avLst/>
          </a:prstGeom>
        </p:spPr>
        <p:txBody>
          <a:bodyPr/>
          <a:lstStyle/>
          <a:p>
            <a:fld id="{8E029D41-BAAE-43C2-9EF3-AC2F574C4A58}" type="slidenum">
              <a:rPr lang="en-US">
                <a:solidFill>
                  <a:prstClr val="black"/>
                </a:solidFill>
              </a:rPr>
              <a:pPr/>
              <a:t>‹#›</a:t>
            </a:fld>
            <a:endParaRPr lang="en-US" dirty="0">
              <a:solidFill>
                <a:prstClr val="black"/>
              </a:solidFill>
            </a:endParaRPr>
          </a:p>
        </p:txBody>
      </p:sp>
      <p:pic>
        <p:nvPicPr>
          <p:cNvPr id="7" name="Picture 24" descr="Pos TVA Logo"/>
          <p:cNvPicPr>
            <a:picLocks noChangeAspect="1" noChangeArrowheads="1"/>
          </p:cNvPicPr>
          <p:nvPr userDrawn="1">
            <p:custDataLst>
              <p:tags r:id="rId13"/>
            </p:custDataLst>
          </p:nvPr>
        </p:nvPicPr>
        <p:blipFill>
          <a:blip r:embed="rId14" cstate="print"/>
          <a:srcRect/>
          <a:stretch>
            <a:fillRect/>
          </a:stretch>
        </p:blipFill>
        <p:spPr bwMode="auto">
          <a:xfrm>
            <a:off x="8610600" y="6313715"/>
            <a:ext cx="362844" cy="364442"/>
          </a:xfrm>
          <a:prstGeom prst="rect">
            <a:avLst/>
          </a:prstGeom>
          <a:noFill/>
          <a:ln w="9525">
            <a:noFill/>
            <a:miter lim="800000"/>
            <a:headEnd/>
            <a:tailEnd/>
          </a:ln>
        </p:spPr>
      </p:pic>
    </p:spTree>
    <p:extLst>
      <p:ext uri="{BB962C8B-B14F-4D97-AF65-F5344CB8AC3E}">
        <p14:creationId xmlns:p14="http://schemas.microsoft.com/office/powerpoint/2010/main" val="383290061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graphicFrame>
        <p:nvGraphicFramePr>
          <p:cNvPr id="1100802" name="Rectangle 2" hidden="1"/>
          <p:cNvGraphicFramePr>
            <a:graphicFrameLocks/>
          </p:cNvGraphicFramePr>
          <p:nvPr>
            <p:custDataLst>
              <p:tags r:id="rId6"/>
            </p:custDataLst>
          </p:nvPr>
        </p:nvGraphicFramePr>
        <p:xfrm>
          <a:off x="17" y="21"/>
          <a:ext cx="158744" cy="158735"/>
        </p:xfrm>
        <a:graphic>
          <a:graphicData uri="http://schemas.openxmlformats.org/presentationml/2006/ole">
            <mc:AlternateContent xmlns:mc="http://schemas.openxmlformats.org/markup-compatibility/2006">
              <mc:Choice xmlns:v="urn:schemas-microsoft-com:vml" Requires="v">
                <p:oleObj spid="_x0000_s4424" name="think-cell Slide" r:id="rId38" imgW="0" imgH="0" progId="">
                  <p:embed/>
                </p:oleObj>
              </mc:Choice>
              <mc:Fallback>
                <p:oleObj name="think-cell Slide" r:id="rId38" imgW="0" imgH="0" progId="">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7" y="21"/>
                        <a:ext cx="158744" cy="1587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100803" name="Picture 24" descr="Pos TVA Logo"/>
          <p:cNvPicPr>
            <a:picLocks noChangeAspect="1" noChangeArrowheads="1"/>
          </p:cNvPicPr>
          <p:nvPr>
            <p:custDataLst>
              <p:tags r:id="rId7"/>
            </p:custDataLst>
          </p:nvPr>
        </p:nvPicPr>
        <p:blipFill>
          <a:blip r:embed="rId39" cstate="print"/>
          <a:srcRect/>
          <a:stretch>
            <a:fillRect/>
          </a:stretch>
        </p:blipFill>
        <p:spPr bwMode="auto">
          <a:xfrm>
            <a:off x="217230" y="287523"/>
            <a:ext cx="362844" cy="364442"/>
          </a:xfrm>
          <a:prstGeom prst="rect">
            <a:avLst/>
          </a:prstGeom>
          <a:noFill/>
          <a:ln w="9525">
            <a:noFill/>
            <a:miter lim="800000"/>
            <a:headEnd/>
            <a:tailEnd/>
          </a:ln>
        </p:spPr>
      </p:pic>
      <p:sp>
        <p:nvSpPr>
          <p:cNvPr id="1100804" name="McK 1. On-page tracker" hidden="1"/>
          <p:cNvSpPr>
            <a:spLocks noChangeArrowheads="1"/>
          </p:cNvSpPr>
          <p:nvPr>
            <p:custDataLst>
              <p:tags r:id="rId8"/>
            </p:custDataLst>
          </p:nvPr>
        </p:nvSpPr>
        <p:spPr bwMode="auto">
          <a:xfrm>
            <a:off x="189524" y="27537"/>
            <a:ext cx="750205" cy="215444"/>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1400" dirty="0">
                <a:solidFill>
                  <a:srgbClr val="000000"/>
                </a:solidFill>
                <a:ea typeface="SimSun" pitchFamily="2" charset="-122"/>
                <a:cs typeface="Tahoma" pitchFamily="34" charset="0"/>
              </a:rPr>
              <a:t>TRACKER</a:t>
            </a:r>
          </a:p>
        </p:txBody>
      </p:sp>
      <p:sp>
        <p:nvSpPr>
          <p:cNvPr id="1100805" name="McK 3. Unit of measure" hidden="1"/>
          <p:cNvSpPr txBox="1">
            <a:spLocks noChangeArrowheads="1"/>
          </p:cNvSpPr>
          <p:nvPr>
            <p:custDataLst>
              <p:tags r:id="rId9"/>
            </p:custDataLst>
          </p:nvPr>
        </p:nvSpPr>
        <p:spPr bwMode="auto">
          <a:xfrm>
            <a:off x="189523" y="1094949"/>
            <a:ext cx="8732559" cy="215444"/>
          </a:xfrm>
          <a:prstGeom prst="rect">
            <a:avLst/>
          </a:prstGeom>
          <a:noFill/>
          <a:ln w="9525">
            <a:noFill/>
            <a:miter lim="800000"/>
            <a:headEnd/>
            <a:tailEnd/>
          </a:ln>
          <a:effectLst/>
        </p:spPr>
        <p:txBody>
          <a:bodyPr lIns="0" tIns="0" rIns="0" bIns="0">
            <a:spAutoFit/>
          </a:bodyPr>
          <a:lstStyle/>
          <a:p>
            <a:pPr defTabSz="893906" fontAlgn="base">
              <a:spcBef>
                <a:spcPct val="0"/>
              </a:spcBef>
              <a:spcAft>
                <a:spcPct val="0"/>
              </a:spcAft>
            </a:pPr>
            <a:r>
              <a:rPr lang="en-US" sz="1400" dirty="0">
                <a:solidFill>
                  <a:srgbClr val="000000"/>
                </a:solidFill>
                <a:ea typeface="SimSun" pitchFamily="2" charset="-122"/>
                <a:cs typeface="Tahoma" pitchFamily="34" charset="0"/>
              </a:rPr>
              <a:t>Unit of measure</a:t>
            </a:r>
          </a:p>
        </p:txBody>
      </p:sp>
      <p:grpSp>
        <p:nvGrpSpPr>
          <p:cNvPr id="2" name="McK Slide Elements"/>
          <p:cNvGrpSpPr>
            <a:grpSpLocks/>
          </p:cNvGrpSpPr>
          <p:nvPr/>
        </p:nvGrpSpPr>
        <p:grpSpPr bwMode="auto">
          <a:xfrm>
            <a:off x="189521" y="6020588"/>
            <a:ext cx="8776296" cy="382260"/>
            <a:chOff x="117" y="3717"/>
            <a:chExt cx="5418" cy="236"/>
          </a:xfrm>
        </p:grpSpPr>
        <p:sp>
          <p:nvSpPr>
            <p:cNvPr id="1100807" name="McK 4. Footnote" hidden="1"/>
            <p:cNvSpPr txBox="1">
              <a:spLocks noChangeArrowheads="1"/>
            </p:cNvSpPr>
            <p:nvPr userDrawn="1"/>
          </p:nvSpPr>
          <p:spPr bwMode="auto">
            <a:xfrm>
              <a:off x="117" y="3717"/>
              <a:ext cx="5418" cy="95"/>
            </a:xfrm>
            <a:prstGeom prst="rect">
              <a:avLst/>
            </a:prstGeom>
            <a:noFill/>
            <a:ln w="9525">
              <a:noFill/>
              <a:miter lim="800000"/>
              <a:headEnd/>
              <a:tailEnd/>
            </a:ln>
            <a:effectLst/>
          </p:spPr>
          <p:txBody>
            <a:bodyPr lIns="0" tIns="0" rIns="0" bIns="0" anchor="b">
              <a:spAutoFit/>
            </a:bodyPr>
            <a:lstStyle/>
            <a:p>
              <a:pPr marL="105069" indent="-105069" defTabSz="893906" fontAlgn="base">
                <a:spcBef>
                  <a:spcPct val="0"/>
                </a:spcBef>
                <a:spcAft>
                  <a:spcPct val="0"/>
                </a:spcAft>
              </a:pPr>
              <a:r>
                <a:rPr lang="en-US" sz="1000" dirty="0">
                  <a:solidFill>
                    <a:srgbClr val="000000"/>
                  </a:solidFill>
                  <a:ea typeface="SimSun" pitchFamily="2" charset="-122"/>
                  <a:cs typeface="Tahoma" pitchFamily="34" charset="0"/>
                </a:rPr>
                <a:t>1 Footnote</a:t>
              </a:r>
            </a:p>
          </p:txBody>
        </p:sp>
        <p:sp>
          <p:nvSpPr>
            <p:cNvPr id="1100808" name="McK 5. Source" hidden="1"/>
            <p:cNvSpPr>
              <a:spLocks noChangeArrowheads="1"/>
            </p:cNvSpPr>
            <p:nvPr userDrawn="1"/>
          </p:nvSpPr>
          <p:spPr bwMode="auto">
            <a:xfrm>
              <a:off x="117" y="3858"/>
              <a:ext cx="5418" cy="95"/>
            </a:xfrm>
            <a:prstGeom prst="rect">
              <a:avLst/>
            </a:prstGeom>
            <a:noFill/>
            <a:ln w="9525">
              <a:noFill/>
              <a:miter lim="800000"/>
              <a:headEnd/>
              <a:tailEnd/>
            </a:ln>
            <a:effectLst/>
          </p:spPr>
          <p:txBody>
            <a:bodyPr lIns="0" tIns="0" rIns="0" bIns="0" anchor="b">
              <a:spAutoFit/>
            </a:bodyPr>
            <a:lstStyle/>
            <a:p>
              <a:pPr marL="607794" indent="-607794" defTabSz="893906" fontAlgn="base">
                <a:spcBef>
                  <a:spcPct val="0"/>
                </a:spcBef>
                <a:spcAft>
                  <a:spcPct val="0"/>
                </a:spcAft>
                <a:tabLst>
                  <a:tab pos="611024" algn="l"/>
                </a:tabLst>
              </a:pPr>
              <a:r>
                <a:rPr lang="en-US" sz="1000" dirty="0">
                  <a:solidFill>
                    <a:srgbClr val="000000"/>
                  </a:solidFill>
                  <a:ea typeface="SimSun" pitchFamily="2" charset="-122"/>
                  <a:cs typeface="Tahoma" pitchFamily="34" charset="0"/>
                </a:rPr>
                <a:t>SOURCE: Source</a:t>
              </a:r>
            </a:p>
          </p:txBody>
        </p:sp>
      </p:grpSp>
      <p:grpSp>
        <p:nvGrpSpPr>
          <p:cNvPr id="3" name="ACET" hidden="1"/>
          <p:cNvGrpSpPr>
            <a:grpSpLocks/>
          </p:cNvGrpSpPr>
          <p:nvPr>
            <p:custDataLst>
              <p:tags r:id="rId10"/>
            </p:custDataLst>
          </p:nvPr>
        </p:nvGrpSpPr>
        <p:grpSpPr bwMode="auto">
          <a:xfrm>
            <a:off x="2037760" y="1511103"/>
            <a:ext cx="4265040" cy="510339"/>
            <a:chOff x="915" y="709"/>
            <a:chExt cx="2686" cy="321"/>
          </a:xfrm>
        </p:grpSpPr>
        <p:cxnSp>
          <p:nvCxnSpPr>
            <p:cNvPr id="1100810" name="AutoShape 10" hidden="1"/>
            <p:cNvCxnSpPr>
              <a:cxnSpLocks noChangeShapeType="1"/>
              <a:stCxn id="1100811" idx="4"/>
              <a:endCxn id="1100811" idx="6"/>
            </p:cNvCxnSpPr>
            <p:nvPr/>
          </p:nvCxnSpPr>
          <p:spPr bwMode="auto">
            <a:xfrm>
              <a:off x="915" y="1030"/>
              <a:ext cx="2686" cy="0"/>
            </a:xfrm>
            <a:prstGeom prst="straightConnector1">
              <a:avLst/>
            </a:prstGeom>
            <a:noFill/>
            <a:ln w="9525">
              <a:solidFill>
                <a:schemeClr val="tx1"/>
              </a:solidFill>
              <a:round/>
              <a:headEnd/>
              <a:tailEnd/>
            </a:ln>
            <a:effectLst/>
          </p:spPr>
        </p:cxnSp>
        <p:sp>
          <p:nvSpPr>
            <p:cNvPr id="1100811" name="AutoShape 11" hidden="1"/>
            <p:cNvSpPr>
              <a:spLocks noChangeArrowheads="1"/>
            </p:cNvSpPr>
            <p:nvPr/>
          </p:nvSpPr>
          <p:spPr bwMode="auto">
            <a:xfrm>
              <a:off x="915" y="709"/>
              <a:ext cx="2686" cy="321"/>
            </a:xfrm>
            <a:prstGeom prst="leftRightArrow">
              <a:avLst>
                <a:gd name="adj1" fmla="val 100000"/>
                <a:gd name="adj2" fmla="val 0"/>
              </a:avLst>
            </a:prstGeom>
            <a:noFill/>
            <a:ln w="9525">
              <a:noFill/>
              <a:miter lim="800000"/>
              <a:headEnd/>
              <a:tailEnd/>
            </a:ln>
            <a:effectLst/>
          </p:spPr>
          <p:txBody>
            <a:bodyPr lIns="0" tIns="0" rIns="0" bIns="17902" anchor="b">
              <a:spAutoFit/>
            </a:bodyPr>
            <a:lstStyle/>
            <a:p>
              <a:pPr defTabSz="911687" fontAlgn="base">
                <a:spcBef>
                  <a:spcPct val="0"/>
                </a:spcBef>
                <a:spcAft>
                  <a:spcPct val="0"/>
                </a:spcAft>
              </a:pPr>
              <a:r>
                <a:rPr lang="en-US" sz="1600" b="1" dirty="0">
                  <a:solidFill>
                    <a:srgbClr val="000000"/>
                  </a:solidFill>
                  <a:ea typeface="SimSun" pitchFamily="2" charset="-122"/>
                  <a:cs typeface="Tahoma" pitchFamily="34" charset="0"/>
                </a:rPr>
                <a:t>Title</a:t>
              </a:r>
            </a:p>
            <a:p>
              <a:pPr defTabSz="911687" fontAlgn="base">
                <a:spcBef>
                  <a:spcPct val="0"/>
                </a:spcBef>
                <a:spcAft>
                  <a:spcPct val="0"/>
                </a:spcAft>
              </a:pPr>
              <a:r>
                <a:rPr lang="en-US" sz="1600" dirty="0">
                  <a:solidFill>
                    <a:srgbClr val="000000"/>
                  </a:solidFill>
                  <a:ea typeface="SimSun" pitchFamily="2" charset="-122"/>
                  <a:cs typeface="Tahoma" pitchFamily="34" charset="0"/>
                </a:rPr>
                <a:t>Unit of measure</a:t>
              </a:r>
            </a:p>
          </p:txBody>
        </p:sp>
      </p:grpSp>
      <p:sp>
        <p:nvSpPr>
          <p:cNvPr id="1100812" name="McK 2. Slide Title"/>
          <p:cNvSpPr>
            <a:spLocks noGrp="1" noChangeArrowheads="1"/>
          </p:cNvSpPr>
          <p:nvPr>
            <p:ph type="title"/>
            <p:custDataLst>
              <p:tags r:id="rId11"/>
            </p:custDataLst>
          </p:nvPr>
        </p:nvSpPr>
        <p:spPr bwMode="auto">
          <a:xfrm>
            <a:off x="806825" y="296778"/>
            <a:ext cx="8115256"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dirty="0" smtClean="0"/>
              <a:t>Click to edit Master title style</a:t>
            </a:r>
          </a:p>
        </p:txBody>
      </p:sp>
      <p:sp>
        <p:nvSpPr>
          <p:cNvPr id="1100813" name="Rectangle 13"/>
          <p:cNvSpPr>
            <a:spLocks noGrp="1" noChangeArrowheads="1"/>
          </p:cNvSpPr>
          <p:nvPr>
            <p:ph type="sldNum" sz="quarter" idx="4"/>
            <p:custDataLst>
              <p:tags r:id="rId12"/>
            </p:custDataLst>
          </p:nvPr>
        </p:nvSpPr>
        <p:spPr bwMode="auto">
          <a:xfrm>
            <a:off x="8771456" y="6615050"/>
            <a:ext cx="194381" cy="152256"/>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r" defTabSz="911687">
              <a:lnSpc>
                <a:spcPct val="100000"/>
              </a:lnSpc>
              <a:spcBef>
                <a:spcPct val="0"/>
              </a:spcBef>
              <a:buClrTx/>
              <a:buSzTx/>
              <a:buFontTx/>
              <a:buNone/>
              <a:defRPr sz="1000">
                <a:solidFill>
                  <a:srgbClr val="000000"/>
                </a:solidFill>
                <a:cs typeface="Tahoma" pitchFamily="34" charset="0"/>
              </a:defRPr>
            </a:lvl1pPr>
          </a:lstStyle>
          <a:p>
            <a:pPr fontAlgn="base">
              <a:spcAft>
                <a:spcPct val="0"/>
              </a:spcAft>
            </a:pPr>
            <a:fld id="{30710141-2961-491F-B8A8-3AC1E159B106}" type="slidenum">
              <a:rPr lang="en-US">
                <a:ea typeface="SimSun" pitchFamily="2" charset="-122"/>
              </a:rPr>
              <a:pPr fontAlgn="base">
                <a:spcAft>
                  <a:spcPct val="0"/>
                </a:spcAft>
              </a:pPr>
              <a:t>‹#›</a:t>
            </a:fld>
            <a:r>
              <a:rPr lang="en-US" dirty="0">
                <a:ea typeface="SimSun" pitchFamily="2" charset="-122"/>
              </a:rPr>
              <a:t> </a:t>
            </a:r>
          </a:p>
        </p:txBody>
      </p:sp>
      <p:grpSp>
        <p:nvGrpSpPr>
          <p:cNvPr id="4" name="LegendBoxes" hidden="1"/>
          <p:cNvGrpSpPr>
            <a:grpSpLocks/>
          </p:cNvGrpSpPr>
          <p:nvPr>
            <p:custDataLst>
              <p:tags r:id="rId13"/>
            </p:custDataLst>
          </p:nvPr>
        </p:nvGrpSpPr>
        <p:grpSpPr bwMode="auto">
          <a:xfrm>
            <a:off x="8079783" y="1093331"/>
            <a:ext cx="834340" cy="978357"/>
            <a:chOff x="3394" y="518"/>
            <a:chExt cx="525" cy="616"/>
          </a:xfrm>
        </p:grpSpPr>
        <p:sp>
          <p:nvSpPr>
            <p:cNvPr id="1100815" name="LegendRectangle1" hidden="1"/>
            <p:cNvSpPr>
              <a:spLocks noChangeArrowheads="1"/>
            </p:cNvSpPr>
            <p:nvPr userDrawn="1"/>
          </p:nvSpPr>
          <p:spPr bwMode="auto">
            <a:xfrm>
              <a:off x="3394" y="526"/>
              <a:ext cx="104" cy="101"/>
            </a:xfrm>
            <a:prstGeom prst="rect">
              <a:avLst/>
            </a:prstGeom>
            <a:solidFill>
              <a:schemeClr val="accent1"/>
            </a:solidFill>
            <a:ln w="9525">
              <a:solidFill>
                <a:srgbClr val="808080"/>
              </a:solidFill>
              <a:miter lim="800000"/>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16" name="LegendRectangle2" hidden="1"/>
            <p:cNvSpPr>
              <a:spLocks noChangeArrowheads="1"/>
            </p:cNvSpPr>
            <p:nvPr userDrawn="1"/>
          </p:nvSpPr>
          <p:spPr bwMode="auto">
            <a:xfrm>
              <a:off x="3394" y="693"/>
              <a:ext cx="104" cy="101"/>
            </a:xfrm>
            <a:prstGeom prst="rect">
              <a:avLst/>
            </a:prstGeom>
            <a:solidFill>
              <a:schemeClr val="accent2"/>
            </a:solidFill>
            <a:ln w="9525">
              <a:solidFill>
                <a:srgbClr val="808080"/>
              </a:solidFill>
              <a:miter lim="800000"/>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17" name="LegendRectangle3" hidden="1"/>
            <p:cNvSpPr>
              <a:spLocks noChangeArrowheads="1"/>
            </p:cNvSpPr>
            <p:nvPr userDrawn="1"/>
          </p:nvSpPr>
          <p:spPr bwMode="auto">
            <a:xfrm>
              <a:off x="3394" y="860"/>
              <a:ext cx="104" cy="101"/>
            </a:xfrm>
            <a:prstGeom prst="rect">
              <a:avLst/>
            </a:prstGeom>
            <a:solidFill>
              <a:schemeClr val="hlink"/>
            </a:solidFill>
            <a:ln w="9525">
              <a:solidFill>
                <a:srgbClr val="808080"/>
              </a:solidFill>
              <a:miter lim="800000"/>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18" name="LegendRectangle4" hidden="1"/>
            <p:cNvSpPr>
              <a:spLocks noChangeArrowheads="1"/>
            </p:cNvSpPr>
            <p:nvPr userDrawn="1"/>
          </p:nvSpPr>
          <p:spPr bwMode="auto">
            <a:xfrm>
              <a:off x="3394" y="1027"/>
              <a:ext cx="104" cy="101"/>
            </a:xfrm>
            <a:prstGeom prst="rect">
              <a:avLst/>
            </a:prstGeom>
            <a:solidFill>
              <a:schemeClr val="folHlink"/>
            </a:solidFill>
            <a:ln w="9525">
              <a:solidFill>
                <a:srgbClr val="808080"/>
              </a:solidFill>
              <a:miter lim="800000"/>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19" name="Legend1" hidden="1"/>
            <p:cNvSpPr>
              <a:spLocks noChangeArrowheads="1"/>
            </p:cNvSpPr>
            <p:nvPr userDrawn="1"/>
          </p:nvSpPr>
          <p:spPr bwMode="auto">
            <a:xfrm>
              <a:off x="3554" y="518"/>
              <a:ext cx="365" cy="116"/>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Legend1</a:t>
              </a:r>
            </a:p>
          </p:txBody>
        </p:sp>
        <p:sp>
          <p:nvSpPr>
            <p:cNvPr id="1100820" name="Legend2" hidden="1"/>
            <p:cNvSpPr>
              <a:spLocks noChangeArrowheads="1"/>
            </p:cNvSpPr>
            <p:nvPr userDrawn="1"/>
          </p:nvSpPr>
          <p:spPr bwMode="auto">
            <a:xfrm>
              <a:off x="3554" y="683"/>
              <a:ext cx="365" cy="116"/>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Legend2</a:t>
              </a:r>
            </a:p>
          </p:txBody>
        </p:sp>
        <p:sp>
          <p:nvSpPr>
            <p:cNvPr id="1100821" name="Legend3" hidden="1"/>
            <p:cNvSpPr>
              <a:spLocks noChangeArrowheads="1"/>
            </p:cNvSpPr>
            <p:nvPr userDrawn="1"/>
          </p:nvSpPr>
          <p:spPr bwMode="auto">
            <a:xfrm>
              <a:off x="3554" y="848"/>
              <a:ext cx="365" cy="116"/>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Legend3</a:t>
              </a:r>
            </a:p>
          </p:txBody>
        </p:sp>
        <p:sp>
          <p:nvSpPr>
            <p:cNvPr id="1100822" name="Legend4" hidden="1"/>
            <p:cNvSpPr>
              <a:spLocks noChangeArrowheads="1"/>
            </p:cNvSpPr>
            <p:nvPr userDrawn="1"/>
          </p:nvSpPr>
          <p:spPr bwMode="auto">
            <a:xfrm>
              <a:off x="3554" y="1018"/>
              <a:ext cx="365" cy="116"/>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Legend4</a:t>
              </a:r>
            </a:p>
          </p:txBody>
        </p:sp>
      </p:grpSp>
      <p:grpSp>
        <p:nvGrpSpPr>
          <p:cNvPr id="5" name="LegendLines" hidden="1"/>
          <p:cNvGrpSpPr>
            <a:grpSpLocks/>
          </p:cNvGrpSpPr>
          <p:nvPr>
            <p:custDataLst>
              <p:tags r:id="rId14"/>
            </p:custDataLst>
          </p:nvPr>
        </p:nvGrpSpPr>
        <p:grpSpPr bwMode="auto">
          <a:xfrm>
            <a:off x="7762299" y="1093354"/>
            <a:ext cx="1151832" cy="707862"/>
            <a:chOff x="2411" y="2749"/>
            <a:chExt cx="725" cy="446"/>
          </a:xfrm>
        </p:grpSpPr>
        <p:sp>
          <p:nvSpPr>
            <p:cNvPr id="1100824" name="LineLegend1" hidden="1"/>
            <p:cNvSpPr>
              <a:spLocks noChangeShapeType="1"/>
            </p:cNvSpPr>
            <p:nvPr/>
          </p:nvSpPr>
          <p:spPr bwMode="auto">
            <a:xfrm>
              <a:off x="2411" y="2807"/>
              <a:ext cx="288" cy="0"/>
            </a:xfrm>
            <a:prstGeom prst="line">
              <a:avLst/>
            </a:prstGeom>
            <a:noFill/>
            <a:ln w="28575">
              <a:solidFill>
                <a:schemeClr val="tx1"/>
              </a:solidFill>
              <a:round/>
              <a:headEnd/>
              <a:tailEnd/>
            </a:ln>
            <a:effectLst/>
          </p:spPr>
          <p:txBody>
            <a:bodyP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25" name="LineLegend2" hidden="1"/>
            <p:cNvSpPr>
              <a:spLocks noChangeShapeType="1"/>
            </p:cNvSpPr>
            <p:nvPr/>
          </p:nvSpPr>
          <p:spPr bwMode="auto">
            <a:xfrm>
              <a:off x="2411" y="2972"/>
              <a:ext cx="288" cy="0"/>
            </a:xfrm>
            <a:prstGeom prst="line">
              <a:avLst/>
            </a:prstGeom>
            <a:noFill/>
            <a:ln w="28575">
              <a:solidFill>
                <a:schemeClr val="tx1"/>
              </a:solidFill>
              <a:prstDash val="dash"/>
              <a:round/>
              <a:headEnd/>
              <a:tailEnd/>
            </a:ln>
            <a:effectLst/>
          </p:spPr>
          <p:txBody>
            <a:bodyP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26" name="LineLegend3" hidden="1"/>
            <p:cNvSpPr>
              <a:spLocks noChangeShapeType="1"/>
            </p:cNvSpPr>
            <p:nvPr/>
          </p:nvSpPr>
          <p:spPr bwMode="auto">
            <a:xfrm>
              <a:off x="2411" y="3137"/>
              <a:ext cx="288" cy="0"/>
            </a:xfrm>
            <a:prstGeom prst="line">
              <a:avLst/>
            </a:prstGeom>
            <a:noFill/>
            <a:ln w="28575">
              <a:solidFill>
                <a:schemeClr val="tx1"/>
              </a:solidFill>
              <a:prstDash val="sysDot"/>
              <a:round/>
              <a:headEnd/>
              <a:tailEnd/>
            </a:ln>
            <a:effectLst/>
          </p:spPr>
          <p:txBody>
            <a:bodyP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27" name="Legend1" hidden="1"/>
            <p:cNvSpPr>
              <a:spLocks noChangeArrowheads="1"/>
            </p:cNvSpPr>
            <p:nvPr userDrawn="1"/>
          </p:nvSpPr>
          <p:spPr bwMode="auto">
            <a:xfrm>
              <a:off x="2771" y="2749"/>
              <a:ext cx="365" cy="116"/>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Legend1</a:t>
              </a:r>
            </a:p>
          </p:txBody>
        </p:sp>
        <p:sp>
          <p:nvSpPr>
            <p:cNvPr id="1100828" name="Legend2" hidden="1"/>
            <p:cNvSpPr>
              <a:spLocks noChangeArrowheads="1"/>
            </p:cNvSpPr>
            <p:nvPr userDrawn="1"/>
          </p:nvSpPr>
          <p:spPr bwMode="auto">
            <a:xfrm>
              <a:off x="2771" y="2915"/>
              <a:ext cx="365" cy="116"/>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Legend2</a:t>
              </a:r>
            </a:p>
          </p:txBody>
        </p:sp>
        <p:sp>
          <p:nvSpPr>
            <p:cNvPr id="1100829" name="Legend3" hidden="1"/>
            <p:cNvSpPr>
              <a:spLocks noChangeArrowheads="1"/>
            </p:cNvSpPr>
            <p:nvPr userDrawn="1"/>
          </p:nvSpPr>
          <p:spPr bwMode="auto">
            <a:xfrm>
              <a:off x="2771" y="3079"/>
              <a:ext cx="365" cy="116"/>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Legend3</a:t>
              </a:r>
            </a:p>
          </p:txBody>
        </p:sp>
      </p:grpSp>
      <p:grpSp>
        <p:nvGrpSpPr>
          <p:cNvPr id="6" name="Sticker" hidden="1"/>
          <p:cNvGrpSpPr>
            <a:grpSpLocks/>
          </p:cNvGrpSpPr>
          <p:nvPr>
            <p:custDataLst>
              <p:tags r:id="rId15"/>
            </p:custDataLst>
          </p:nvPr>
        </p:nvGrpSpPr>
        <p:grpSpPr bwMode="auto">
          <a:xfrm>
            <a:off x="7903310" y="1094951"/>
            <a:ext cx="1020394" cy="212211"/>
            <a:chOff x="4863" y="376"/>
            <a:chExt cx="643" cy="133"/>
          </a:xfrm>
        </p:grpSpPr>
        <p:cxnSp>
          <p:nvCxnSpPr>
            <p:cNvPr id="1100831" name="AutoShape 31" hidden="1"/>
            <p:cNvCxnSpPr>
              <a:cxnSpLocks noChangeShapeType="1"/>
              <a:stCxn id="1100832" idx="4"/>
              <a:endCxn id="1100832" idx="6"/>
            </p:cNvCxnSpPr>
            <p:nvPr userDrawn="1"/>
          </p:nvCxnSpPr>
          <p:spPr bwMode="auto">
            <a:xfrm>
              <a:off x="4863" y="509"/>
              <a:ext cx="643" cy="0"/>
            </a:xfrm>
            <a:prstGeom prst="straightConnector1">
              <a:avLst/>
            </a:prstGeom>
            <a:noFill/>
            <a:ln w="25400">
              <a:solidFill>
                <a:srgbClr val="808080"/>
              </a:solidFill>
              <a:round/>
              <a:headEnd/>
              <a:tailEnd/>
            </a:ln>
            <a:effectLst/>
          </p:spPr>
        </p:cxnSp>
        <p:sp>
          <p:nvSpPr>
            <p:cNvPr id="1100832" name="AutoShape 32" hidden="1"/>
            <p:cNvSpPr>
              <a:spLocks noChangeArrowheads="1"/>
            </p:cNvSpPr>
            <p:nvPr userDrawn="1"/>
          </p:nvSpPr>
          <p:spPr bwMode="auto">
            <a:xfrm>
              <a:off x="4863" y="376"/>
              <a:ext cx="643" cy="133"/>
            </a:xfrm>
            <a:prstGeom prst="leftRightArrow">
              <a:avLst>
                <a:gd name="adj1" fmla="val 100000"/>
                <a:gd name="adj2" fmla="val 0"/>
              </a:avLst>
            </a:prstGeom>
            <a:noFill/>
            <a:ln w="9525" algn="ctr">
              <a:noFill/>
              <a:miter lim="800000"/>
              <a:headEnd/>
              <a:tailEnd/>
            </a:ln>
            <a:effectLst/>
          </p:spPr>
          <p:txBody>
            <a:bodyPr wrap="none" lIns="26850" tIns="0" rIns="0" bIns="26850">
              <a:spAutoFit/>
            </a:bodyPr>
            <a:lstStyle/>
            <a:p>
              <a:pPr algn="r" defTabSz="893906" fontAlgn="base">
                <a:spcBef>
                  <a:spcPct val="0"/>
                </a:spcBef>
                <a:spcAft>
                  <a:spcPct val="0"/>
                </a:spcAft>
                <a:buClr>
                  <a:srgbClr val="0C3C6A"/>
                </a:buClr>
              </a:pPr>
              <a:r>
                <a:rPr lang="en-US" sz="1200" dirty="0">
                  <a:solidFill>
                    <a:srgbClr val="808080"/>
                  </a:solidFill>
                  <a:ea typeface="SimSun" pitchFamily="2" charset="-122"/>
                  <a:cs typeface="Tahoma" pitchFamily="34" charset="0"/>
                </a:rPr>
                <a:t>ILLUSTRATIVE</a:t>
              </a:r>
            </a:p>
          </p:txBody>
        </p:sp>
        <p:cxnSp>
          <p:nvCxnSpPr>
            <p:cNvPr id="1100833" name="AutoShape 33" hidden="1"/>
            <p:cNvCxnSpPr>
              <a:cxnSpLocks noChangeShapeType="1"/>
              <a:stCxn id="1100832" idx="2"/>
              <a:endCxn id="1100832" idx="4"/>
            </p:cNvCxnSpPr>
            <p:nvPr userDrawn="1"/>
          </p:nvCxnSpPr>
          <p:spPr bwMode="auto">
            <a:xfrm>
              <a:off x="4863" y="376"/>
              <a:ext cx="0" cy="133"/>
            </a:xfrm>
            <a:prstGeom prst="straightConnector1">
              <a:avLst/>
            </a:prstGeom>
            <a:noFill/>
            <a:ln w="9525">
              <a:solidFill>
                <a:srgbClr val="808080"/>
              </a:solidFill>
              <a:round/>
              <a:headEnd/>
              <a:tailEnd/>
            </a:ln>
            <a:effectLst/>
          </p:spPr>
        </p:cxnSp>
      </p:grpSp>
      <p:grpSp>
        <p:nvGrpSpPr>
          <p:cNvPr id="7" name="LegendMoons" hidden="1"/>
          <p:cNvGrpSpPr>
            <a:grpSpLocks/>
          </p:cNvGrpSpPr>
          <p:nvPr>
            <p:custDataLst>
              <p:tags r:id="rId16"/>
            </p:custDataLst>
          </p:nvPr>
        </p:nvGrpSpPr>
        <p:grpSpPr bwMode="auto">
          <a:xfrm>
            <a:off x="8000412" y="1094968"/>
            <a:ext cx="913713" cy="1307135"/>
            <a:chOff x="1104" y="2704"/>
            <a:chExt cx="575" cy="823"/>
          </a:xfrm>
        </p:grpSpPr>
        <p:grpSp>
          <p:nvGrpSpPr>
            <p:cNvPr id="8" name="MoonLegend1" hidden="1"/>
            <p:cNvGrpSpPr>
              <a:grpSpLocks noChangeAspect="1"/>
            </p:cNvGrpSpPr>
            <p:nvPr>
              <p:custDataLst>
                <p:tags r:id="rId23"/>
              </p:custDataLst>
            </p:nvPr>
          </p:nvGrpSpPr>
          <p:grpSpPr bwMode="auto">
            <a:xfrm>
              <a:off x="1104" y="2704"/>
              <a:ext cx="132" cy="132"/>
              <a:chOff x="4533" y="183"/>
              <a:chExt cx="144" cy="144"/>
            </a:xfrm>
          </p:grpSpPr>
          <p:sp>
            <p:nvSpPr>
              <p:cNvPr id="1100836" name="Oval 36" hidden="1"/>
              <p:cNvSpPr>
                <a:spLocks noChangeAspect="1" noChangeArrowheads="1"/>
              </p:cNvSpPr>
              <p:nvPr>
                <p:custDataLst>
                  <p:tags r:id="rId36"/>
                </p:custDataLst>
              </p:nvPr>
            </p:nvSpPr>
            <p:spPr bwMode="blackWhite">
              <a:xfrm>
                <a:off x="4533" y="183"/>
                <a:ext cx="144" cy="144"/>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37" name="Arc 37" hidden="1"/>
              <p:cNvSpPr>
                <a:spLocks noChangeAspect="1"/>
              </p:cNvSpPr>
              <p:nvPr>
                <p:custDataLst>
                  <p:tags r:id="rId37"/>
                </p:custDataLst>
              </p:nvPr>
            </p:nvSpPr>
            <p:spPr bwMode="black">
              <a:xfrm>
                <a:off x="4533" y="183"/>
                <a:ext cx="144" cy="144"/>
              </a:xfrm>
              <a:custGeom>
                <a:avLst/>
                <a:gdLst>
                  <a:gd name="G0" fmla="+- 21600 0 0"/>
                  <a:gd name="G1" fmla="+- 21600 0 0"/>
                  <a:gd name="G2" fmla="+- 21600 0 0"/>
                  <a:gd name="T0" fmla="*/ 21600 w 43200"/>
                  <a:gd name="T1" fmla="*/ 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path>
                  <a:path w="43200" h="43200" stroke="0" extrusionOk="0">
                    <a:moveTo>
                      <a:pt x="21599" y="0"/>
                    </a:moveTo>
                    <a:lnTo>
                      <a:pt x="21600" y="21600"/>
                    </a:lnTo>
                    <a:close/>
                  </a:path>
                </a:pathLst>
              </a:cu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grpSp>
          <p:nvGrpSpPr>
            <p:cNvPr id="9" name="MoonLegend2" hidden="1"/>
            <p:cNvGrpSpPr>
              <a:grpSpLocks noChangeAspect="1"/>
            </p:cNvGrpSpPr>
            <p:nvPr>
              <p:custDataLst>
                <p:tags r:id="rId24"/>
              </p:custDataLst>
            </p:nvPr>
          </p:nvGrpSpPr>
          <p:grpSpPr bwMode="auto">
            <a:xfrm>
              <a:off x="1104" y="2876"/>
              <a:ext cx="132" cy="132"/>
              <a:chOff x="1694" y="2044"/>
              <a:chExt cx="160" cy="160"/>
            </a:xfrm>
          </p:grpSpPr>
          <p:sp>
            <p:nvSpPr>
              <p:cNvPr id="1100839" name="Oval 39" hidden="1"/>
              <p:cNvSpPr>
                <a:spLocks noChangeAspect="1" noChangeArrowheads="1"/>
              </p:cNvSpPr>
              <p:nvPr>
                <p:custDataLst>
                  <p:tags r:id="rId34"/>
                </p:custDataLst>
              </p:nvPr>
            </p:nvSpPr>
            <p:spPr bwMode="blackWhite">
              <a:xfrm>
                <a:off x="1694" y="2044"/>
                <a:ext cx="160" cy="160"/>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40" name="Arc 40" hidden="1"/>
              <p:cNvSpPr>
                <a:spLocks noChangeAspect="1"/>
              </p:cNvSpPr>
              <p:nvPr>
                <p:custDataLst>
                  <p:tags r:id="rId35"/>
                </p:custDataLst>
              </p:nvPr>
            </p:nvSpPr>
            <p:spPr bwMode="black">
              <a:xfrm>
                <a:off x="1774" y="2044"/>
                <a:ext cx="80" cy="8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grpSp>
          <p:nvGrpSpPr>
            <p:cNvPr id="10" name="MoonLegend3" hidden="1"/>
            <p:cNvGrpSpPr>
              <a:grpSpLocks noChangeAspect="1"/>
            </p:cNvGrpSpPr>
            <p:nvPr>
              <p:custDataLst>
                <p:tags r:id="rId25"/>
              </p:custDataLst>
            </p:nvPr>
          </p:nvGrpSpPr>
          <p:grpSpPr bwMode="auto">
            <a:xfrm>
              <a:off x="1104" y="3049"/>
              <a:ext cx="132" cy="132"/>
              <a:chOff x="4495" y="897"/>
              <a:chExt cx="160" cy="160"/>
            </a:xfrm>
          </p:grpSpPr>
          <p:sp>
            <p:nvSpPr>
              <p:cNvPr id="1100842" name="Oval 42" hidden="1"/>
              <p:cNvSpPr>
                <a:spLocks noChangeAspect="1" noChangeArrowheads="1"/>
              </p:cNvSpPr>
              <p:nvPr>
                <p:custDataLst>
                  <p:tags r:id="rId32"/>
                </p:custDataLst>
              </p:nvPr>
            </p:nvSpPr>
            <p:spPr bwMode="blackWhite">
              <a:xfrm>
                <a:off x="4495" y="897"/>
                <a:ext cx="160" cy="160"/>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43" name="Arc 43" hidden="1"/>
              <p:cNvSpPr>
                <a:spLocks noChangeAspect="1"/>
              </p:cNvSpPr>
              <p:nvPr>
                <p:custDataLst>
                  <p:tags r:id="rId33"/>
                </p:custDataLst>
              </p:nvPr>
            </p:nvSpPr>
            <p:spPr bwMode="black">
              <a:xfrm>
                <a:off x="4575" y="897"/>
                <a:ext cx="80" cy="160"/>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grpSp>
          <p:nvGrpSpPr>
            <p:cNvPr id="11" name="MoonLegend4" hidden="1"/>
            <p:cNvGrpSpPr>
              <a:grpSpLocks noChangeAspect="1"/>
            </p:cNvGrpSpPr>
            <p:nvPr>
              <p:custDataLst>
                <p:tags r:id="rId26"/>
              </p:custDataLst>
            </p:nvPr>
          </p:nvGrpSpPr>
          <p:grpSpPr bwMode="auto">
            <a:xfrm>
              <a:off x="1104" y="3222"/>
              <a:ext cx="132" cy="132"/>
              <a:chOff x="4495" y="1198"/>
              <a:chExt cx="160" cy="160"/>
            </a:xfrm>
          </p:grpSpPr>
          <p:sp>
            <p:nvSpPr>
              <p:cNvPr id="1100845" name="Oval 45" hidden="1"/>
              <p:cNvSpPr>
                <a:spLocks noChangeAspect="1" noChangeArrowheads="1"/>
              </p:cNvSpPr>
              <p:nvPr>
                <p:custDataLst>
                  <p:tags r:id="rId30"/>
                </p:custDataLst>
              </p:nvPr>
            </p:nvSpPr>
            <p:spPr bwMode="blackWhite">
              <a:xfrm>
                <a:off x="4495" y="1198"/>
                <a:ext cx="160" cy="160"/>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46" name="Arc 46" hidden="1"/>
              <p:cNvSpPr>
                <a:spLocks noChangeAspect="1"/>
              </p:cNvSpPr>
              <p:nvPr>
                <p:custDataLst>
                  <p:tags r:id="rId31"/>
                </p:custDataLst>
              </p:nvPr>
            </p:nvSpPr>
            <p:spPr bwMode="black">
              <a:xfrm>
                <a:off x="4495" y="1198"/>
                <a:ext cx="160" cy="160"/>
              </a:xfrm>
              <a:custGeom>
                <a:avLst/>
                <a:gdLst>
                  <a:gd name="G0" fmla="+- 21600 0 0"/>
                  <a:gd name="G1" fmla="+- 21600 0 0"/>
                  <a:gd name="G2" fmla="+- 21600 0 0"/>
                  <a:gd name="T0" fmla="*/ 21600 w 43200"/>
                  <a:gd name="T1" fmla="*/ 0 h 43200"/>
                  <a:gd name="T2" fmla="*/ 0 w 43200"/>
                  <a:gd name="T3" fmla="*/ 21600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lnTo>
                      <a:pt x="21600" y="21600"/>
                    </a:lnTo>
                    <a:close/>
                  </a:path>
                </a:pathLst>
              </a:cu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grpSp>
          <p:nvGrpSpPr>
            <p:cNvPr id="12" name="MoonLegend5" hidden="1"/>
            <p:cNvGrpSpPr>
              <a:grpSpLocks noChangeAspect="1"/>
            </p:cNvGrpSpPr>
            <p:nvPr>
              <p:custDataLst>
                <p:tags r:id="rId27"/>
              </p:custDataLst>
            </p:nvPr>
          </p:nvGrpSpPr>
          <p:grpSpPr bwMode="auto">
            <a:xfrm>
              <a:off x="1104" y="3395"/>
              <a:ext cx="132" cy="132"/>
              <a:chOff x="4495" y="1440"/>
              <a:chExt cx="160" cy="160"/>
            </a:xfrm>
          </p:grpSpPr>
          <p:sp>
            <p:nvSpPr>
              <p:cNvPr id="1100848" name="Oval 48" hidden="1"/>
              <p:cNvSpPr>
                <a:spLocks noChangeAspect="1" noChangeArrowheads="1"/>
              </p:cNvSpPr>
              <p:nvPr>
                <p:custDataLst>
                  <p:tags r:id="rId28"/>
                </p:custDataLst>
              </p:nvPr>
            </p:nvSpPr>
            <p:spPr bwMode="blackWhite">
              <a:xfrm>
                <a:off x="4495" y="1440"/>
                <a:ext cx="160" cy="160"/>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49" name="Oval 49" hidden="1"/>
              <p:cNvSpPr>
                <a:spLocks noChangeAspect="1" noChangeArrowheads="1"/>
              </p:cNvSpPr>
              <p:nvPr>
                <p:custDataLst>
                  <p:tags r:id="rId29"/>
                </p:custDataLst>
              </p:nvPr>
            </p:nvSpPr>
            <p:spPr bwMode="black">
              <a:xfrm>
                <a:off x="4495" y="1440"/>
                <a:ext cx="160" cy="160"/>
              </a:xfrm>
              <a:prstGeom prst="ellipse">
                <a:avLst/>
              </a:pr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sp>
          <p:nvSpPr>
            <p:cNvPr id="1100850" name="Legend1" hidden="1"/>
            <p:cNvSpPr>
              <a:spLocks noChangeArrowheads="1"/>
            </p:cNvSpPr>
            <p:nvPr userDrawn="1"/>
          </p:nvSpPr>
          <p:spPr bwMode="auto">
            <a:xfrm>
              <a:off x="1314" y="2711"/>
              <a:ext cx="365" cy="116"/>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Legend1</a:t>
              </a:r>
            </a:p>
          </p:txBody>
        </p:sp>
        <p:sp>
          <p:nvSpPr>
            <p:cNvPr id="1100851" name="Legend2" hidden="1"/>
            <p:cNvSpPr>
              <a:spLocks noChangeArrowheads="1"/>
            </p:cNvSpPr>
            <p:nvPr userDrawn="1"/>
          </p:nvSpPr>
          <p:spPr bwMode="auto">
            <a:xfrm>
              <a:off x="1314" y="2884"/>
              <a:ext cx="365" cy="116"/>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Legend2</a:t>
              </a:r>
            </a:p>
          </p:txBody>
        </p:sp>
        <p:sp>
          <p:nvSpPr>
            <p:cNvPr id="1100852" name="Legend3" hidden="1"/>
            <p:cNvSpPr>
              <a:spLocks noChangeArrowheads="1"/>
            </p:cNvSpPr>
            <p:nvPr userDrawn="1"/>
          </p:nvSpPr>
          <p:spPr bwMode="auto">
            <a:xfrm>
              <a:off x="1314" y="3057"/>
              <a:ext cx="365" cy="116"/>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Legend3</a:t>
              </a:r>
            </a:p>
          </p:txBody>
        </p:sp>
        <p:sp>
          <p:nvSpPr>
            <p:cNvPr id="1100853" name="Legend4" hidden="1"/>
            <p:cNvSpPr>
              <a:spLocks noChangeArrowheads="1"/>
            </p:cNvSpPr>
            <p:nvPr userDrawn="1"/>
          </p:nvSpPr>
          <p:spPr bwMode="auto">
            <a:xfrm>
              <a:off x="1314" y="3231"/>
              <a:ext cx="365" cy="116"/>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Legend4</a:t>
              </a:r>
            </a:p>
          </p:txBody>
        </p:sp>
        <p:sp>
          <p:nvSpPr>
            <p:cNvPr id="1100854" name="Legend5" hidden="1"/>
            <p:cNvSpPr>
              <a:spLocks noChangeArrowheads="1"/>
            </p:cNvSpPr>
            <p:nvPr userDrawn="1"/>
          </p:nvSpPr>
          <p:spPr bwMode="auto">
            <a:xfrm>
              <a:off x="1314" y="3403"/>
              <a:ext cx="365" cy="116"/>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Legend5</a:t>
              </a:r>
            </a:p>
          </p:txBody>
        </p:sp>
      </p:grpSp>
      <p:sp>
        <p:nvSpPr>
          <p:cNvPr id="1100855" name="Rectangle 55"/>
          <p:cNvSpPr>
            <a:spLocks noGrp="1" noChangeArrowheads="1"/>
          </p:cNvSpPr>
          <p:nvPr>
            <p:ph type="body" idx="1"/>
            <p:custDataLst>
              <p:tags r:id="rId17"/>
            </p:custDataLst>
          </p:nvPr>
        </p:nvSpPr>
        <p:spPr bwMode="auto">
          <a:xfrm>
            <a:off x="2037759" y="2079764"/>
            <a:ext cx="4302296" cy="123110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0856" name="Working Draft" hidden="1"/>
          <p:cNvSpPr txBox="1">
            <a:spLocks noChangeArrowheads="1"/>
          </p:cNvSpPr>
          <p:nvPr>
            <p:custDataLst>
              <p:tags r:id="rId18"/>
            </p:custDataLst>
          </p:nvPr>
        </p:nvSpPr>
        <p:spPr bwMode="auto">
          <a:xfrm rot="5400000">
            <a:off x="8129280" y="3128536"/>
            <a:ext cx="1867499" cy="92333"/>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600" dirty="0">
                <a:solidFill>
                  <a:srgbClr val="000000"/>
                </a:solidFill>
                <a:ea typeface="SimSun" pitchFamily="2" charset="-122"/>
                <a:cs typeface="Tahoma" pitchFamily="34" charset="0"/>
              </a:rPr>
              <a:t>Working Draft - Last Modified 10/12/2011 11:09:24 PM</a:t>
            </a:r>
            <a:endParaRPr lang="en-US" sz="1600" dirty="0">
              <a:solidFill>
                <a:srgbClr val="000000"/>
              </a:solidFill>
              <a:ea typeface="SimSun" pitchFamily="2" charset="-122"/>
              <a:cs typeface="Tahoma" pitchFamily="34" charset="0"/>
            </a:endParaRPr>
          </a:p>
        </p:txBody>
      </p:sp>
      <p:sp>
        <p:nvSpPr>
          <p:cNvPr id="1100857" name="Printed" hidden="1"/>
          <p:cNvSpPr txBox="1">
            <a:spLocks noChangeArrowheads="1"/>
          </p:cNvSpPr>
          <p:nvPr>
            <p:custDataLst>
              <p:tags r:id="rId19"/>
            </p:custDataLst>
          </p:nvPr>
        </p:nvSpPr>
        <p:spPr bwMode="auto">
          <a:xfrm rot="5400000">
            <a:off x="8509172" y="4501288"/>
            <a:ext cx="1107676" cy="92333"/>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600" dirty="0">
                <a:solidFill>
                  <a:srgbClr val="000000"/>
                </a:solidFill>
                <a:ea typeface="SimSun" pitchFamily="2" charset="-122"/>
                <a:cs typeface="Tahoma" pitchFamily="34" charset="0"/>
              </a:rPr>
              <a:t>Printed 10/12/2011 12:08:02 PM</a:t>
            </a:r>
            <a:endParaRPr lang="en-US" sz="1600" dirty="0">
              <a:solidFill>
                <a:srgbClr val="000000"/>
              </a:solidFill>
              <a:ea typeface="SimSun" pitchFamily="2" charset="-122"/>
              <a:cs typeface="Tahoma" pitchFamily="34" charset="0"/>
            </a:endParaRPr>
          </a:p>
        </p:txBody>
      </p:sp>
      <p:sp>
        <p:nvSpPr>
          <p:cNvPr id="1100858" name="doc id"/>
          <p:cNvSpPr>
            <a:spLocks noChangeArrowheads="1"/>
          </p:cNvSpPr>
          <p:nvPr>
            <p:custDataLst>
              <p:tags r:id="rId20"/>
            </p:custDataLst>
          </p:nvPr>
        </p:nvSpPr>
        <p:spPr bwMode="auto">
          <a:xfrm>
            <a:off x="8264447" y="37256"/>
            <a:ext cx="657655" cy="121480"/>
          </a:xfrm>
          <a:prstGeom prst="rect">
            <a:avLst/>
          </a:prstGeom>
          <a:noFill/>
          <a:ln w="9525">
            <a:noFill/>
            <a:miter lim="800000"/>
            <a:headEnd/>
            <a:tailEnd/>
          </a:ln>
          <a:effectLst/>
        </p:spPr>
        <p:txBody>
          <a:bodyPr wrap="none" lIns="0" tIns="0" rIns="0" bIns="0"/>
          <a:lstStyle/>
          <a:p>
            <a:pPr algn="r" defTabSz="893906" fontAlgn="base">
              <a:spcBef>
                <a:spcPct val="0"/>
              </a:spcBef>
              <a:spcAft>
                <a:spcPct val="0"/>
              </a:spcAft>
            </a:pPr>
            <a:endParaRPr lang="en-US" sz="800" dirty="0">
              <a:solidFill>
                <a:srgbClr val="000000"/>
              </a:solidFill>
              <a:ea typeface="SimSun" pitchFamily="2" charset="-122"/>
              <a:cs typeface="Tahoma" pitchFamily="34" charset="0"/>
            </a:endParaRPr>
          </a:p>
        </p:txBody>
      </p:sp>
      <p:sp>
        <p:nvSpPr>
          <p:cNvPr id="1100859" name="Line 59"/>
          <p:cNvSpPr>
            <a:spLocks noChangeShapeType="1"/>
          </p:cNvSpPr>
          <p:nvPr>
            <p:custDataLst>
              <p:tags r:id="rId21"/>
            </p:custDataLst>
          </p:nvPr>
        </p:nvSpPr>
        <p:spPr bwMode="auto">
          <a:xfrm>
            <a:off x="189521" y="950047"/>
            <a:ext cx="8776296" cy="0"/>
          </a:xfrm>
          <a:prstGeom prst="line">
            <a:avLst/>
          </a:prstGeom>
          <a:noFill/>
          <a:ln w="25400">
            <a:solidFill>
              <a:srgbClr val="7F7F7F"/>
            </a:solidFill>
            <a:round/>
            <a:headEnd/>
            <a:tailEnd/>
          </a:ln>
          <a:effectLst/>
        </p:spPr>
        <p:txBody>
          <a:bodyPr lIns="93106" tIns="46555" rIns="93106" bIns="46555"/>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63" name="Rectangle 9"/>
          <p:cNvSpPr>
            <a:spLocks noChangeArrowheads="1"/>
          </p:cNvSpPr>
          <p:nvPr>
            <p:custDataLst>
              <p:tags r:id="rId22"/>
            </p:custDataLst>
          </p:nvPr>
        </p:nvSpPr>
        <p:spPr bwMode="auto">
          <a:xfrm>
            <a:off x="2014158" y="6669465"/>
            <a:ext cx="4769233" cy="76944"/>
          </a:xfrm>
          <a:prstGeom prst="rect">
            <a:avLst/>
          </a:prstGeom>
          <a:noFill/>
          <a:ln w="9525">
            <a:noFill/>
            <a:miter lim="800000"/>
            <a:headEnd/>
            <a:tailEnd/>
          </a:ln>
        </p:spPr>
        <p:txBody>
          <a:bodyPr wrap="square" lIns="0" tIns="0" rIns="0" bIns="0">
            <a:spAutoFit/>
          </a:bodyPr>
          <a:lstStyle/>
          <a:p>
            <a:pPr algn="ctr" defTabSz="912366" fontAlgn="base">
              <a:lnSpc>
                <a:spcPct val="50000"/>
              </a:lnSpc>
              <a:spcBef>
                <a:spcPts val="700"/>
              </a:spcBef>
              <a:spcAft>
                <a:spcPct val="0"/>
              </a:spcAft>
              <a:buFont typeface="Tahoma" pitchFamily="34" charset="0"/>
              <a:buNone/>
              <a:defRPr/>
            </a:pPr>
            <a:r>
              <a:rPr lang="en-US" sz="1000" dirty="0">
                <a:solidFill>
                  <a:srgbClr val="000000"/>
                </a:solidFill>
                <a:ea typeface="SimSun" pitchFamily="2" charset="-122"/>
                <a:cs typeface="Tahoma" pitchFamily="34" charset="0"/>
              </a:rPr>
              <a:t>TVA Restricted Information - Deliberative and Pre-Decisional Privileged </a:t>
            </a:r>
          </a:p>
        </p:txBody>
      </p:sp>
    </p:spTree>
    <p:extLst>
      <p:ext uri="{BB962C8B-B14F-4D97-AF65-F5344CB8AC3E}">
        <p14:creationId xmlns:p14="http://schemas.microsoft.com/office/powerpoint/2010/main" val="156108884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Lst>
  <p:hf hdr="0" ftr="0" dt="0"/>
  <p:txStyles>
    <p:titleStyle>
      <a:lvl1pPr algn="l" defTabSz="911687" rtl="0" fontAlgn="base">
        <a:spcBef>
          <a:spcPct val="0"/>
        </a:spcBef>
        <a:spcAft>
          <a:spcPct val="0"/>
        </a:spcAft>
        <a:defRPr sz="2400" b="1">
          <a:solidFill>
            <a:schemeClr val="tx2"/>
          </a:solidFill>
          <a:latin typeface="+mj-lt"/>
          <a:ea typeface="+mj-ea"/>
          <a:cs typeface="+mj-cs"/>
        </a:defRPr>
      </a:lvl1pPr>
      <a:lvl2pPr algn="l" defTabSz="911687" rtl="0" fontAlgn="base">
        <a:spcBef>
          <a:spcPct val="0"/>
        </a:spcBef>
        <a:spcAft>
          <a:spcPct val="0"/>
        </a:spcAft>
        <a:defRPr sz="2000" b="1">
          <a:solidFill>
            <a:schemeClr val="tx2"/>
          </a:solidFill>
          <a:latin typeface="Tahoma" pitchFamily="34" charset="0"/>
          <a:cs typeface="Arial" charset="0"/>
        </a:defRPr>
      </a:lvl2pPr>
      <a:lvl3pPr algn="l" defTabSz="911687" rtl="0" fontAlgn="base">
        <a:spcBef>
          <a:spcPct val="0"/>
        </a:spcBef>
        <a:spcAft>
          <a:spcPct val="0"/>
        </a:spcAft>
        <a:defRPr sz="2000" b="1">
          <a:solidFill>
            <a:schemeClr val="tx2"/>
          </a:solidFill>
          <a:latin typeface="Tahoma" pitchFamily="34" charset="0"/>
          <a:cs typeface="Arial" charset="0"/>
        </a:defRPr>
      </a:lvl3pPr>
      <a:lvl4pPr algn="l" defTabSz="911687" rtl="0" fontAlgn="base">
        <a:spcBef>
          <a:spcPct val="0"/>
        </a:spcBef>
        <a:spcAft>
          <a:spcPct val="0"/>
        </a:spcAft>
        <a:defRPr sz="2000" b="1">
          <a:solidFill>
            <a:schemeClr val="tx2"/>
          </a:solidFill>
          <a:latin typeface="Tahoma" pitchFamily="34" charset="0"/>
          <a:cs typeface="Arial" charset="0"/>
        </a:defRPr>
      </a:lvl4pPr>
      <a:lvl5pPr algn="l" defTabSz="911687" rtl="0" fontAlgn="base">
        <a:spcBef>
          <a:spcPct val="0"/>
        </a:spcBef>
        <a:spcAft>
          <a:spcPct val="0"/>
        </a:spcAft>
        <a:defRPr sz="2000" b="1">
          <a:solidFill>
            <a:schemeClr val="tx2"/>
          </a:solidFill>
          <a:latin typeface="Tahoma" pitchFamily="34" charset="0"/>
          <a:cs typeface="Arial" charset="0"/>
        </a:defRPr>
      </a:lvl5pPr>
      <a:lvl6pPr marL="465531" algn="l" defTabSz="911687" rtl="0" fontAlgn="base">
        <a:spcBef>
          <a:spcPct val="0"/>
        </a:spcBef>
        <a:spcAft>
          <a:spcPct val="0"/>
        </a:spcAft>
        <a:defRPr sz="2000" b="1">
          <a:solidFill>
            <a:schemeClr val="tx2"/>
          </a:solidFill>
          <a:latin typeface="Tahoma" pitchFamily="34" charset="0"/>
          <a:cs typeface="Arial" charset="0"/>
        </a:defRPr>
      </a:lvl6pPr>
      <a:lvl7pPr marL="931086" algn="l" defTabSz="911687" rtl="0" fontAlgn="base">
        <a:spcBef>
          <a:spcPct val="0"/>
        </a:spcBef>
        <a:spcAft>
          <a:spcPct val="0"/>
        </a:spcAft>
        <a:defRPr sz="2000" b="1">
          <a:solidFill>
            <a:schemeClr val="tx2"/>
          </a:solidFill>
          <a:latin typeface="Tahoma" pitchFamily="34" charset="0"/>
          <a:cs typeface="Arial" charset="0"/>
        </a:defRPr>
      </a:lvl7pPr>
      <a:lvl8pPr marL="1396629" algn="l" defTabSz="911687" rtl="0" fontAlgn="base">
        <a:spcBef>
          <a:spcPct val="0"/>
        </a:spcBef>
        <a:spcAft>
          <a:spcPct val="0"/>
        </a:spcAft>
        <a:defRPr sz="2000" b="1">
          <a:solidFill>
            <a:schemeClr val="tx2"/>
          </a:solidFill>
          <a:latin typeface="Tahoma" pitchFamily="34" charset="0"/>
          <a:cs typeface="Arial" charset="0"/>
        </a:defRPr>
      </a:lvl8pPr>
      <a:lvl9pPr marL="1862170" algn="l" defTabSz="911687" rtl="0" fontAlgn="base">
        <a:spcBef>
          <a:spcPct val="0"/>
        </a:spcBef>
        <a:spcAft>
          <a:spcPct val="0"/>
        </a:spcAft>
        <a:defRPr sz="2000" b="1">
          <a:solidFill>
            <a:schemeClr val="tx2"/>
          </a:solidFill>
          <a:latin typeface="Tahoma" pitchFamily="34" charset="0"/>
          <a:cs typeface="Arial" charset="0"/>
        </a:defRPr>
      </a:lvl9pPr>
    </p:titleStyle>
    <p:bodyStyle>
      <a:lvl1pPr algn="l" defTabSz="893906" rtl="0" fontAlgn="base">
        <a:spcBef>
          <a:spcPct val="0"/>
        </a:spcBef>
        <a:spcAft>
          <a:spcPct val="0"/>
        </a:spcAft>
        <a:buClr>
          <a:schemeClr val="tx2"/>
        </a:buClr>
        <a:defRPr sz="1600">
          <a:solidFill>
            <a:schemeClr val="tx1"/>
          </a:solidFill>
          <a:latin typeface="+mn-lt"/>
          <a:ea typeface="+mn-ea"/>
          <a:cs typeface="+mn-cs"/>
        </a:defRPr>
      </a:lvl1pPr>
      <a:lvl2pPr marL="193976" indent="-192360" algn="l" defTabSz="893906" rtl="0" fontAlgn="base">
        <a:spcBef>
          <a:spcPct val="0"/>
        </a:spcBef>
        <a:spcAft>
          <a:spcPct val="0"/>
        </a:spcAft>
        <a:buClr>
          <a:schemeClr val="tx2"/>
        </a:buClr>
        <a:buSzPct val="125000"/>
        <a:buFont typeface="Tahoma" pitchFamily="34" charset="0"/>
        <a:buChar char="▪"/>
        <a:defRPr sz="1600">
          <a:solidFill>
            <a:schemeClr val="tx1"/>
          </a:solidFill>
          <a:latin typeface="+mn-lt"/>
          <a:cs typeface="+mn-cs"/>
        </a:defRPr>
      </a:lvl2pPr>
      <a:lvl3pPr marL="455839" indent="-260251" algn="l" defTabSz="893906" rtl="0" fontAlgn="base">
        <a:spcBef>
          <a:spcPct val="0"/>
        </a:spcBef>
        <a:spcAft>
          <a:spcPct val="0"/>
        </a:spcAft>
        <a:buClr>
          <a:schemeClr val="tx2"/>
        </a:buClr>
        <a:buSzPct val="120000"/>
        <a:buFont typeface="Tahoma" pitchFamily="34" charset="0"/>
        <a:buChar char="–"/>
        <a:defRPr sz="1600">
          <a:solidFill>
            <a:schemeClr val="tx1"/>
          </a:solidFill>
          <a:latin typeface="+mn-lt"/>
          <a:cs typeface="+mn-cs"/>
        </a:defRPr>
      </a:lvl3pPr>
      <a:lvl4pPr marL="612641" indent="-155177" algn="l" defTabSz="893906" rtl="0" fontAlgn="base">
        <a:spcBef>
          <a:spcPct val="0"/>
        </a:spcBef>
        <a:spcAft>
          <a:spcPct val="0"/>
        </a:spcAft>
        <a:buClr>
          <a:schemeClr val="tx2"/>
        </a:buClr>
        <a:buSzPct val="120000"/>
        <a:buFont typeface="Tahoma" pitchFamily="34" charset="0"/>
        <a:buChar char="▫"/>
        <a:defRPr sz="1600">
          <a:solidFill>
            <a:schemeClr val="tx1"/>
          </a:solidFill>
          <a:latin typeface="+mn-lt"/>
          <a:cs typeface="+mn-cs"/>
        </a:defRPr>
      </a:lvl4pPr>
      <a:lvl5pPr marL="745192"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5pPr>
      <a:lvl6pPr marL="1210734"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6pPr>
      <a:lvl7pPr marL="1676277"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7pPr>
      <a:lvl8pPr marL="2141820"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8pPr>
      <a:lvl9pPr marL="2607360"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9pPr>
    </p:bodyStyle>
    <p:otherStyle>
      <a:defPPr>
        <a:defRPr lang="en-US"/>
      </a:defPPr>
      <a:lvl1pPr marL="0" algn="l" defTabSz="931086" rtl="0" eaLnBrk="1" latinLnBrk="0" hangingPunct="1">
        <a:defRPr sz="1800" kern="1200">
          <a:solidFill>
            <a:schemeClr val="tx1"/>
          </a:solidFill>
          <a:latin typeface="+mn-lt"/>
          <a:ea typeface="+mn-ea"/>
          <a:cs typeface="+mn-cs"/>
        </a:defRPr>
      </a:lvl1pPr>
      <a:lvl2pPr marL="465531" algn="l" defTabSz="931086" rtl="0" eaLnBrk="1" latinLnBrk="0" hangingPunct="1">
        <a:defRPr sz="1800" kern="1200">
          <a:solidFill>
            <a:schemeClr val="tx1"/>
          </a:solidFill>
          <a:latin typeface="+mn-lt"/>
          <a:ea typeface="+mn-ea"/>
          <a:cs typeface="+mn-cs"/>
        </a:defRPr>
      </a:lvl2pPr>
      <a:lvl3pPr marL="931086" algn="l" defTabSz="931086" rtl="0" eaLnBrk="1" latinLnBrk="0" hangingPunct="1">
        <a:defRPr sz="1800" kern="1200">
          <a:solidFill>
            <a:schemeClr val="tx1"/>
          </a:solidFill>
          <a:latin typeface="+mn-lt"/>
          <a:ea typeface="+mn-ea"/>
          <a:cs typeface="+mn-cs"/>
        </a:defRPr>
      </a:lvl3pPr>
      <a:lvl4pPr marL="1396629" algn="l" defTabSz="931086" rtl="0" eaLnBrk="1" latinLnBrk="0" hangingPunct="1">
        <a:defRPr sz="1800" kern="1200">
          <a:solidFill>
            <a:schemeClr val="tx1"/>
          </a:solidFill>
          <a:latin typeface="+mn-lt"/>
          <a:ea typeface="+mn-ea"/>
          <a:cs typeface="+mn-cs"/>
        </a:defRPr>
      </a:lvl4pPr>
      <a:lvl5pPr marL="1862170" algn="l" defTabSz="931086" rtl="0" eaLnBrk="1" latinLnBrk="0" hangingPunct="1">
        <a:defRPr sz="1800" kern="1200">
          <a:solidFill>
            <a:schemeClr val="tx1"/>
          </a:solidFill>
          <a:latin typeface="+mn-lt"/>
          <a:ea typeface="+mn-ea"/>
          <a:cs typeface="+mn-cs"/>
        </a:defRPr>
      </a:lvl5pPr>
      <a:lvl6pPr marL="2327712" algn="l" defTabSz="931086" rtl="0" eaLnBrk="1" latinLnBrk="0" hangingPunct="1">
        <a:defRPr sz="1800" kern="1200">
          <a:solidFill>
            <a:schemeClr val="tx1"/>
          </a:solidFill>
          <a:latin typeface="+mn-lt"/>
          <a:ea typeface="+mn-ea"/>
          <a:cs typeface="+mn-cs"/>
        </a:defRPr>
      </a:lvl6pPr>
      <a:lvl7pPr marL="2793254" algn="l" defTabSz="931086" rtl="0" eaLnBrk="1" latinLnBrk="0" hangingPunct="1">
        <a:defRPr sz="1800" kern="1200">
          <a:solidFill>
            <a:schemeClr val="tx1"/>
          </a:solidFill>
          <a:latin typeface="+mn-lt"/>
          <a:ea typeface="+mn-ea"/>
          <a:cs typeface="+mn-cs"/>
        </a:defRPr>
      </a:lvl7pPr>
      <a:lvl8pPr marL="3258796" algn="l" defTabSz="931086" rtl="0" eaLnBrk="1" latinLnBrk="0" hangingPunct="1">
        <a:defRPr sz="1800" kern="1200">
          <a:solidFill>
            <a:schemeClr val="tx1"/>
          </a:solidFill>
          <a:latin typeface="+mn-lt"/>
          <a:ea typeface="+mn-ea"/>
          <a:cs typeface="+mn-cs"/>
        </a:defRPr>
      </a:lvl8pPr>
      <a:lvl9pPr marL="3724341" algn="l" defTabSz="931086"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graphicFrame>
        <p:nvGraphicFramePr>
          <p:cNvPr id="1100802" name="Rectangle 2" hidden="1"/>
          <p:cNvGraphicFramePr>
            <a:graphicFrameLocks/>
          </p:cNvGraphicFramePr>
          <p:nvPr>
            <p:custDataLst>
              <p:tags r:id="rId6"/>
            </p:custDataLst>
          </p:nvPr>
        </p:nvGraphicFramePr>
        <p:xfrm>
          <a:off x="17" y="20"/>
          <a:ext cx="158744" cy="158735"/>
        </p:xfrm>
        <a:graphic>
          <a:graphicData uri="http://schemas.openxmlformats.org/presentationml/2006/ole">
            <mc:AlternateContent xmlns:mc="http://schemas.openxmlformats.org/markup-compatibility/2006">
              <mc:Choice xmlns:v="urn:schemas-microsoft-com:vml" Requires="v">
                <p:oleObj spid="_x0000_s12423" name="think-cell Slide" r:id="rId38" imgW="0" imgH="0" progId="">
                  <p:embed/>
                </p:oleObj>
              </mc:Choice>
              <mc:Fallback>
                <p:oleObj name="think-cell Slide" r:id="rId38" imgW="0" imgH="0" progId="">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7" y="20"/>
                        <a:ext cx="158744" cy="1587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100803" name="Picture 24" descr="Pos TVA Logo"/>
          <p:cNvPicPr>
            <a:picLocks noChangeAspect="1" noChangeArrowheads="1"/>
          </p:cNvPicPr>
          <p:nvPr>
            <p:custDataLst>
              <p:tags r:id="rId7"/>
            </p:custDataLst>
          </p:nvPr>
        </p:nvPicPr>
        <p:blipFill>
          <a:blip r:embed="rId39" cstate="print"/>
          <a:srcRect/>
          <a:stretch>
            <a:fillRect/>
          </a:stretch>
        </p:blipFill>
        <p:spPr bwMode="auto">
          <a:xfrm>
            <a:off x="217230" y="287523"/>
            <a:ext cx="362844" cy="364442"/>
          </a:xfrm>
          <a:prstGeom prst="rect">
            <a:avLst/>
          </a:prstGeom>
          <a:noFill/>
          <a:ln w="9525">
            <a:noFill/>
            <a:miter lim="800000"/>
            <a:headEnd/>
            <a:tailEnd/>
          </a:ln>
        </p:spPr>
      </p:pic>
      <p:sp>
        <p:nvSpPr>
          <p:cNvPr id="1100804" name="McK 1. On-page tracker" hidden="1"/>
          <p:cNvSpPr>
            <a:spLocks noChangeArrowheads="1"/>
          </p:cNvSpPr>
          <p:nvPr>
            <p:custDataLst>
              <p:tags r:id="rId8"/>
            </p:custDataLst>
          </p:nvPr>
        </p:nvSpPr>
        <p:spPr bwMode="auto">
          <a:xfrm>
            <a:off x="189522" y="27537"/>
            <a:ext cx="765488" cy="219820"/>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1400" dirty="0">
                <a:solidFill>
                  <a:srgbClr val="000000"/>
                </a:solidFill>
                <a:ea typeface="SimSun" pitchFamily="2" charset="-122"/>
                <a:cs typeface="Tahoma" pitchFamily="34" charset="0"/>
              </a:rPr>
              <a:t>TRACKER</a:t>
            </a:r>
          </a:p>
        </p:txBody>
      </p:sp>
      <p:sp>
        <p:nvSpPr>
          <p:cNvPr id="1100805" name="McK 3. Unit of measure" hidden="1"/>
          <p:cNvSpPr txBox="1">
            <a:spLocks noChangeArrowheads="1"/>
          </p:cNvSpPr>
          <p:nvPr>
            <p:custDataLst>
              <p:tags r:id="rId9"/>
            </p:custDataLst>
          </p:nvPr>
        </p:nvSpPr>
        <p:spPr bwMode="auto">
          <a:xfrm>
            <a:off x="189522" y="1094949"/>
            <a:ext cx="8732559" cy="219820"/>
          </a:xfrm>
          <a:prstGeom prst="rect">
            <a:avLst/>
          </a:prstGeom>
          <a:noFill/>
          <a:ln w="9525">
            <a:noFill/>
            <a:miter lim="800000"/>
            <a:headEnd/>
            <a:tailEnd/>
          </a:ln>
          <a:effectLst/>
        </p:spPr>
        <p:txBody>
          <a:bodyPr lIns="0" tIns="0" rIns="0" bIns="0">
            <a:spAutoFit/>
          </a:bodyPr>
          <a:lstStyle/>
          <a:p>
            <a:pPr defTabSz="893906" fontAlgn="base">
              <a:spcBef>
                <a:spcPct val="0"/>
              </a:spcBef>
              <a:spcAft>
                <a:spcPct val="0"/>
              </a:spcAft>
            </a:pPr>
            <a:r>
              <a:rPr lang="en-US" sz="1400" dirty="0">
                <a:solidFill>
                  <a:srgbClr val="000000"/>
                </a:solidFill>
                <a:ea typeface="SimSun" pitchFamily="2" charset="-122"/>
                <a:cs typeface="Tahoma" pitchFamily="34" charset="0"/>
              </a:rPr>
              <a:t>Unit of measure</a:t>
            </a:r>
          </a:p>
        </p:txBody>
      </p:sp>
      <p:grpSp>
        <p:nvGrpSpPr>
          <p:cNvPr id="2" name="McK Slide Elements"/>
          <p:cNvGrpSpPr>
            <a:grpSpLocks/>
          </p:cNvGrpSpPr>
          <p:nvPr userDrawn="1"/>
        </p:nvGrpSpPr>
        <p:grpSpPr bwMode="auto">
          <a:xfrm>
            <a:off x="189522" y="6018972"/>
            <a:ext cx="8776296" cy="383880"/>
            <a:chOff x="117" y="3716"/>
            <a:chExt cx="5418" cy="237"/>
          </a:xfrm>
        </p:grpSpPr>
        <p:sp>
          <p:nvSpPr>
            <p:cNvPr id="1100807" name="McK 4. Footnote" hidden="1"/>
            <p:cNvSpPr txBox="1">
              <a:spLocks noChangeArrowheads="1"/>
            </p:cNvSpPr>
            <p:nvPr userDrawn="1"/>
          </p:nvSpPr>
          <p:spPr bwMode="auto">
            <a:xfrm>
              <a:off x="117" y="3716"/>
              <a:ext cx="5418" cy="96"/>
            </a:xfrm>
            <a:prstGeom prst="rect">
              <a:avLst/>
            </a:prstGeom>
            <a:noFill/>
            <a:ln w="9525">
              <a:noFill/>
              <a:miter lim="800000"/>
              <a:headEnd/>
              <a:tailEnd/>
            </a:ln>
            <a:effectLst/>
          </p:spPr>
          <p:txBody>
            <a:bodyPr lIns="0" tIns="0" rIns="0" bIns="0" anchor="b">
              <a:spAutoFit/>
            </a:bodyPr>
            <a:lstStyle/>
            <a:p>
              <a:pPr marL="105069" indent="-105069" defTabSz="893906" fontAlgn="base">
                <a:spcBef>
                  <a:spcPct val="0"/>
                </a:spcBef>
                <a:spcAft>
                  <a:spcPct val="0"/>
                </a:spcAft>
              </a:pPr>
              <a:r>
                <a:rPr lang="en-US" sz="1000" dirty="0">
                  <a:solidFill>
                    <a:srgbClr val="000000"/>
                  </a:solidFill>
                  <a:ea typeface="SimSun" pitchFamily="2" charset="-122"/>
                  <a:cs typeface="Tahoma" pitchFamily="34" charset="0"/>
                </a:rPr>
                <a:t>1 Footnote</a:t>
              </a:r>
            </a:p>
          </p:txBody>
        </p:sp>
        <p:sp>
          <p:nvSpPr>
            <p:cNvPr id="1100808" name="McK 5. Source" hidden="1"/>
            <p:cNvSpPr>
              <a:spLocks noChangeArrowheads="1"/>
            </p:cNvSpPr>
            <p:nvPr userDrawn="1"/>
          </p:nvSpPr>
          <p:spPr bwMode="auto">
            <a:xfrm>
              <a:off x="117" y="3857"/>
              <a:ext cx="5418" cy="96"/>
            </a:xfrm>
            <a:prstGeom prst="rect">
              <a:avLst/>
            </a:prstGeom>
            <a:noFill/>
            <a:ln w="9525">
              <a:noFill/>
              <a:miter lim="800000"/>
              <a:headEnd/>
              <a:tailEnd/>
            </a:ln>
            <a:effectLst/>
          </p:spPr>
          <p:txBody>
            <a:bodyPr lIns="0" tIns="0" rIns="0" bIns="0" anchor="b">
              <a:spAutoFit/>
            </a:bodyPr>
            <a:lstStyle/>
            <a:p>
              <a:pPr marL="607794" indent="-607794" defTabSz="893906" fontAlgn="base">
                <a:spcBef>
                  <a:spcPct val="0"/>
                </a:spcBef>
                <a:spcAft>
                  <a:spcPct val="0"/>
                </a:spcAft>
                <a:tabLst>
                  <a:tab pos="611024" algn="l"/>
                </a:tabLst>
              </a:pPr>
              <a:r>
                <a:rPr lang="en-US" sz="1000" dirty="0">
                  <a:solidFill>
                    <a:srgbClr val="000000"/>
                  </a:solidFill>
                  <a:ea typeface="SimSun" pitchFamily="2" charset="-122"/>
                  <a:cs typeface="Tahoma" pitchFamily="34" charset="0"/>
                </a:rPr>
                <a:t>SOURCE: Source</a:t>
              </a:r>
            </a:p>
          </p:txBody>
        </p:sp>
      </p:grpSp>
      <p:grpSp>
        <p:nvGrpSpPr>
          <p:cNvPr id="3" name="ACET" hidden="1"/>
          <p:cNvGrpSpPr>
            <a:grpSpLocks/>
          </p:cNvGrpSpPr>
          <p:nvPr>
            <p:custDataLst>
              <p:tags r:id="rId10"/>
            </p:custDataLst>
          </p:nvPr>
        </p:nvGrpSpPr>
        <p:grpSpPr bwMode="auto">
          <a:xfrm>
            <a:off x="2037760" y="1504744"/>
            <a:ext cx="4265040" cy="516698"/>
            <a:chOff x="915" y="705"/>
            <a:chExt cx="2686" cy="325"/>
          </a:xfrm>
        </p:grpSpPr>
        <p:cxnSp>
          <p:nvCxnSpPr>
            <p:cNvPr id="1100810" name="AutoShape 10" hidden="1"/>
            <p:cNvCxnSpPr>
              <a:cxnSpLocks noChangeShapeType="1"/>
              <a:stCxn id="1100811" idx="4"/>
              <a:endCxn id="1100811" idx="6"/>
            </p:cNvCxnSpPr>
            <p:nvPr/>
          </p:nvCxnSpPr>
          <p:spPr bwMode="auto">
            <a:xfrm>
              <a:off x="915" y="1030"/>
              <a:ext cx="2686" cy="0"/>
            </a:xfrm>
            <a:prstGeom prst="straightConnector1">
              <a:avLst/>
            </a:prstGeom>
            <a:noFill/>
            <a:ln w="9525">
              <a:solidFill>
                <a:schemeClr val="tx1"/>
              </a:solidFill>
              <a:round/>
              <a:headEnd/>
              <a:tailEnd/>
            </a:ln>
            <a:effectLst/>
          </p:spPr>
        </p:cxnSp>
        <p:sp>
          <p:nvSpPr>
            <p:cNvPr id="1100811" name="AutoShape 11" hidden="1"/>
            <p:cNvSpPr>
              <a:spLocks noChangeArrowheads="1"/>
            </p:cNvSpPr>
            <p:nvPr/>
          </p:nvSpPr>
          <p:spPr bwMode="auto">
            <a:xfrm>
              <a:off x="915" y="705"/>
              <a:ext cx="2686" cy="325"/>
            </a:xfrm>
            <a:prstGeom prst="leftRightArrow">
              <a:avLst>
                <a:gd name="adj1" fmla="val 100000"/>
                <a:gd name="adj2" fmla="val 0"/>
              </a:avLst>
            </a:prstGeom>
            <a:noFill/>
            <a:ln w="9525">
              <a:noFill/>
              <a:miter lim="800000"/>
              <a:headEnd/>
              <a:tailEnd/>
            </a:ln>
            <a:effectLst/>
          </p:spPr>
          <p:txBody>
            <a:bodyPr lIns="0" tIns="0" rIns="0" bIns="17902" anchor="b">
              <a:spAutoFit/>
            </a:bodyPr>
            <a:lstStyle/>
            <a:p>
              <a:pPr defTabSz="911687" fontAlgn="base">
                <a:spcBef>
                  <a:spcPct val="0"/>
                </a:spcBef>
                <a:spcAft>
                  <a:spcPct val="0"/>
                </a:spcAft>
              </a:pPr>
              <a:r>
                <a:rPr lang="en-US" sz="1600" b="1" dirty="0">
                  <a:solidFill>
                    <a:srgbClr val="000000"/>
                  </a:solidFill>
                  <a:ea typeface="SimSun" pitchFamily="2" charset="-122"/>
                  <a:cs typeface="Tahoma" pitchFamily="34" charset="0"/>
                </a:rPr>
                <a:t>Title</a:t>
              </a:r>
            </a:p>
            <a:p>
              <a:pPr defTabSz="911687" fontAlgn="base">
                <a:spcBef>
                  <a:spcPct val="0"/>
                </a:spcBef>
                <a:spcAft>
                  <a:spcPct val="0"/>
                </a:spcAft>
              </a:pPr>
              <a:r>
                <a:rPr lang="en-US" sz="1600" dirty="0">
                  <a:solidFill>
                    <a:srgbClr val="000000"/>
                  </a:solidFill>
                  <a:ea typeface="SimSun" pitchFamily="2" charset="-122"/>
                  <a:cs typeface="Tahoma" pitchFamily="34" charset="0"/>
                </a:rPr>
                <a:t>Unit of measure</a:t>
              </a:r>
            </a:p>
          </p:txBody>
        </p:sp>
      </p:grpSp>
      <p:sp>
        <p:nvSpPr>
          <p:cNvPr id="1100812" name="McK 2. Slide Title"/>
          <p:cNvSpPr>
            <a:spLocks noGrp="1" noChangeArrowheads="1"/>
          </p:cNvSpPr>
          <p:nvPr>
            <p:ph type="title"/>
            <p:custDataLst>
              <p:tags r:id="rId11"/>
            </p:custDataLst>
          </p:nvPr>
        </p:nvSpPr>
        <p:spPr bwMode="auto">
          <a:xfrm>
            <a:off x="806825" y="296778"/>
            <a:ext cx="8115256"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dirty="0" smtClean="0"/>
              <a:t>Click to edit Master title style</a:t>
            </a:r>
          </a:p>
        </p:txBody>
      </p:sp>
      <p:sp>
        <p:nvSpPr>
          <p:cNvPr id="1100813" name="Rectangle 13"/>
          <p:cNvSpPr>
            <a:spLocks noGrp="1" noChangeArrowheads="1"/>
          </p:cNvSpPr>
          <p:nvPr>
            <p:ph type="sldNum" sz="quarter" idx="4"/>
            <p:custDataLst>
              <p:tags r:id="rId12"/>
            </p:custDataLst>
          </p:nvPr>
        </p:nvSpPr>
        <p:spPr bwMode="auto">
          <a:xfrm>
            <a:off x="8771456" y="6615050"/>
            <a:ext cx="194381" cy="152256"/>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r" defTabSz="911687">
              <a:lnSpc>
                <a:spcPct val="100000"/>
              </a:lnSpc>
              <a:spcBef>
                <a:spcPct val="0"/>
              </a:spcBef>
              <a:buClrTx/>
              <a:buSzTx/>
              <a:buFontTx/>
              <a:buNone/>
              <a:defRPr sz="1000">
                <a:solidFill>
                  <a:srgbClr val="000000"/>
                </a:solidFill>
                <a:cs typeface="Tahoma" pitchFamily="34" charset="0"/>
              </a:defRPr>
            </a:lvl1pPr>
          </a:lstStyle>
          <a:p>
            <a:pPr fontAlgn="base">
              <a:spcAft>
                <a:spcPct val="0"/>
              </a:spcAft>
            </a:pPr>
            <a:fld id="{30710141-2961-491F-B8A8-3AC1E159B106}" type="slidenum">
              <a:rPr lang="en-US">
                <a:ea typeface="SimSun" pitchFamily="2" charset="-122"/>
              </a:rPr>
              <a:pPr fontAlgn="base">
                <a:spcAft>
                  <a:spcPct val="0"/>
                </a:spcAft>
              </a:pPr>
              <a:t>‹#›</a:t>
            </a:fld>
            <a:r>
              <a:rPr lang="en-US" dirty="0">
                <a:ea typeface="SimSun" pitchFamily="2" charset="-122"/>
              </a:rPr>
              <a:t> </a:t>
            </a:r>
          </a:p>
        </p:txBody>
      </p:sp>
      <p:grpSp>
        <p:nvGrpSpPr>
          <p:cNvPr id="4" name="LegendBoxes" hidden="1"/>
          <p:cNvGrpSpPr>
            <a:grpSpLocks/>
          </p:cNvGrpSpPr>
          <p:nvPr>
            <p:custDataLst>
              <p:tags r:id="rId13"/>
            </p:custDataLst>
          </p:nvPr>
        </p:nvGrpSpPr>
        <p:grpSpPr bwMode="auto">
          <a:xfrm>
            <a:off x="8079784" y="1091742"/>
            <a:ext cx="847055" cy="983122"/>
            <a:chOff x="3394" y="517"/>
            <a:chExt cx="533" cy="619"/>
          </a:xfrm>
        </p:grpSpPr>
        <p:sp>
          <p:nvSpPr>
            <p:cNvPr id="1100815" name="LegendRectangle1" hidden="1"/>
            <p:cNvSpPr>
              <a:spLocks noChangeArrowheads="1"/>
            </p:cNvSpPr>
            <p:nvPr userDrawn="1"/>
          </p:nvSpPr>
          <p:spPr bwMode="auto">
            <a:xfrm>
              <a:off x="3394" y="526"/>
              <a:ext cx="104" cy="101"/>
            </a:xfrm>
            <a:prstGeom prst="rect">
              <a:avLst/>
            </a:prstGeom>
            <a:solidFill>
              <a:schemeClr val="accent1"/>
            </a:solidFill>
            <a:ln w="9525">
              <a:solidFill>
                <a:srgbClr val="808080"/>
              </a:solidFill>
              <a:miter lim="800000"/>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16" name="LegendRectangle2" hidden="1"/>
            <p:cNvSpPr>
              <a:spLocks noChangeArrowheads="1"/>
            </p:cNvSpPr>
            <p:nvPr userDrawn="1"/>
          </p:nvSpPr>
          <p:spPr bwMode="auto">
            <a:xfrm>
              <a:off x="3394" y="693"/>
              <a:ext cx="104" cy="101"/>
            </a:xfrm>
            <a:prstGeom prst="rect">
              <a:avLst/>
            </a:prstGeom>
            <a:solidFill>
              <a:schemeClr val="accent2"/>
            </a:solidFill>
            <a:ln w="9525">
              <a:solidFill>
                <a:srgbClr val="808080"/>
              </a:solidFill>
              <a:miter lim="800000"/>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17" name="LegendRectangle3" hidden="1"/>
            <p:cNvSpPr>
              <a:spLocks noChangeArrowheads="1"/>
            </p:cNvSpPr>
            <p:nvPr userDrawn="1"/>
          </p:nvSpPr>
          <p:spPr bwMode="auto">
            <a:xfrm>
              <a:off x="3394" y="860"/>
              <a:ext cx="104" cy="101"/>
            </a:xfrm>
            <a:prstGeom prst="rect">
              <a:avLst/>
            </a:prstGeom>
            <a:solidFill>
              <a:schemeClr val="hlink"/>
            </a:solidFill>
            <a:ln w="9525">
              <a:solidFill>
                <a:srgbClr val="808080"/>
              </a:solidFill>
              <a:miter lim="800000"/>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18" name="LegendRectangle4" hidden="1"/>
            <p:cNvSpPr>
              <a:spLocks noChangeArrowheads="1"/>
            </p:cNvSpPr>
            <p:nvPr userDrawn="1"/>
          </p:nvSpPr>
          <p:spPr bwMode="auto">
            <a:xfrm>
              <a:off x="3394" y="1027"/>
              <a:ext cx="104" cy="101"/>
            </a:xfrm>
            <a:prstGeom prst="rect">
              <a:avLst/>
            </a:prstGeom>
            <a:solidFill>
              <a:schemeClr val="folHlink"/>
            </a:solidFill>
            <a:ln w="9525">
              <a:solidFill>
                <a:srgbClr val="808080"/>
              </a:solidFill>
              <a:miter lim="800000"/>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19" name="Legend1" hidden="1"/>
            <p:cNvSpPr>
              <a:spLocks noChangeArrowheads="1"/>
            </p:cNvSpPr>
            <p:nvPr userDrawn="1"/>
          </p:nvSpPr>
          <p:spPr bwMode="auto">
            <a:xfrm>
              <a:off x="3554" y="517"/>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Legend1</a:t>
              </a:r>
            </a:p>
          </p:txBody>
        </p:sp>
        <p:sp>
          <p:nvSpPr>
            <p:cNvPr id="1100820" name="Legend2" hidden="1"/>
            <p:cNvSpPr>
              <a:spLocks noChangeArrowheads="1"/>
            </p:cNvSpPr>
            <p:nvPr userDrawn="1"/>
          </p:nvSpPr>
          <p:spPr bwMode="auto">
            <a:xfrm>
              <a:off x="3554" y="682"/>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Legend2</a:t>
              </a:r>
            </a:p>
          </p:txBody>
        </p:sp>
        <p:sp>
          <p:nvSpPr>
            <p:cNvPr id="1100821" name="Legend3" hidden="1"/>
            <p:cNvSpPr>
              <a:spLocks noChangeArrowheads="1"/>
            </p:cNvSpPr>
            <p:nvPr userDrawn="1"/>
          </p:nvSpPr>
          <p:spPr bwMode="auto">
            <a:xfrm>
              <a:off x="3554" y="848"/>
              <a:ext cx="369" cy="118"/>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Legend3</a:t>
              </a:r>
            </a:p>
          </p:txBody>
        </p:sp>
        <p:sp>
          <p:nvSpPr>
            <p:cNvPr id="1100822" name="Legend4" hidden="1"/>
            <p:cNvSpPr>
              <a:spLocks noChangeArrowheads="1"/>
            </p:cNvSpPr>
            <p:nvPr userDrawn="1"/>
          </p:nvSpPr>
          <p:spPr bwMode="auto">
            <a:xfrm>
              <a:off x="3554" y="1017"/>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Legend4</a:t>
              </a:r>
            </a:p>
          </p:txBody>
        </p:sp>
      </p:grpSp>
      <p:grpSp>
        <p:nvGrpSpPr>
          <p:cNvPr id="5" name="LegendLines" hidden="1"/>
          <p:cNvGrpSpPr>
            <a:grpSpLocks/>
          </p:cNvGrpSpPr>
          <p:nvPr>
            <p:custDataLst>
              <p:tags r:id="rId14"/>
            </p:custDataLst>
          </p:nvPr>
        </p:nvGrpSpPr>
        <p:grpSpPr bwMode="auto">
          <a:xfrm>
            <a:off x="7762295" y="1091767"/>
            <a:ext cx="1164541" cy="712623"/>
            <a:chOff x="2411" y="2748"/>
            <a:chExt cx="733" cy="449"/>
          </a:xfrm>
        </p:grpSpPr>
        <p:sp>
          <p:nvSpPr>
            <p:cNvPr id="1100824" name="LineLegend1" hidden="1"/>
            <p:cNvSpPr>
              <a:spLocks noChangeShapeType="1"/>
            </p:cNvSpPr>
            <p:nvPr/>
          </p:nvSpPr>
          <p:spPr bwMode="auto">
            <a:xfrm>
              <a:off x="2411" y="2807"/>
              <a:ext cx="288" cy="0"/>
            </a:xfrm>
            <a:prstGeom prst="line">
              <a:avLst/>
            </a:prstGeom>
            <a:noFill/>
            <a:ln w="28575">
              <a:solidFill>
                <a:schemeClr val="tx1"/>
              </a:solidFill>
              <a:round/>
              <a:headEnd/>
              <a:tailEnd/>
            </a:ln>
            <a:effectLst/>
          </p:spPr>
          <p:txBody>
            <a:bodyP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25" name="LineLegend2" hidden="1"/>
            <p:cNvSpPr>
              <a:spLocks noChangeShapeType="1"/>
            </p:cNvSpPr>
            <p:nvPr/>
          </p:nvSpPr>
          <p:spPr bwMode="auto">
            <a:xfrm>
              <a:off x="2411" y="2972"/>
              <a:ext cx="288" cy="0"/>
            </a:xfrm>
            <a:prstGeom prst="line">
              <a:avLst/>
            </a:prstGeom>
            <a:noFill/>
            <a:ln w="28575">
              <a:solidFill>
                <a:schemeClr val="tx1"/>
              </a:solidFill>
              <a:prstDash val="dash"/>
              <a:round/>
              <a:headEnd/>
              <a:tailEnd/>
            </a:ln>
            <a:effectLst/>
          </p:spPr>
          <p:txBody>
            <a:bodyP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26" name="LineLegend3" hidden="1"/>
            <p:cNvSpPr>
              <a:spLocks noChangeShapeType="1"/>
            </p:cNvSpPr>
            <p:nvPr/>
          </p:nvSpPr>
          <p:spPr bwMode="auto">
            <a:xfrm>
              <a:off x="2411" y="3137"/>
              <a:ext cx="288" cy="0"/>
            </a:xfrm>
            <a:prstGeom prst="line">
              <a:avLst/>
            </a:prstGeom>
            <a:noFill/>
            <a:ln w="28575">
              <a:solidFill>
                <a:schemeClr val="tx1"/>
              </a:solidFill>
              <a:prstDash val="sysDot"/>
              <a:round/>
              <a:headEnd/>
              <a:tailEnd/>
            </a:ln>
            <a:effectLst/>
          </p:spPr>
          <p:txBody>
            <a:bodyP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27" name="Legend1" hidden="1"/>
            <p:cNvSpPr>
              <a:spLocks noChangeArrowheads="1"/>
            </p:cNvSpPr>
            <p:nvPr userDrawn="1"/>
          </p:nvSpPr>
          <p:spPr bwMode="auto">
            <a:xfrm>
              <a:off x="2771" y="2748"/>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Legend1</a:t>
              </a:r>
            </a:p>
          </p:txBody>
        </p:sp>
        <p:sp>
          <p:nvSpPr>
            <p:cNvPr id="1100828" name="Legend2" hidden="1"/>
            <p:cNvSpPr>
              <a:spLocks noChangeArrowheads="1"/>
            </p:cNvSpPr>
            <p:nvPr userDrawn="1"/>
          </p:nvSpPr>
          <p:spPr bwMode="auto">
            <a:xfrm>
              <a:off x="2771" y="2914"/>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Legend2</a:t>
              </a:r>
            </a:p>
          </p:txBody>
        </p:sp>
        <p:sp>
          <p:nvSpPr>
            <p:cNvPr id="1100829" name="Legend3" hidden="1"/>
            <p:cNvSpPr>
              <a:spLocks noChangeArrowheads="1"/>
            </p:cNvSpPr>
            <p:nvPr userDrawn="1"/>
          </p:nvSpPr>
          <p:spPr bwMode="auto">
            <a:xfrm>
              <a:off x="2771" y="3078"/>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Legend3</a:t>
              </a:r>
            </a:p>
          </p:txBody>
        </p:sp>
      </p:grpSp>
      <p:grpSp>
        <p:nvGrpSpPr>
          <p:cNvPr id="6" name="Sticker" hidden="1"/>
          <p:cNvGrpSpPr>
            <a:grpSpLocks/>
          </p:cNvGrpSpPr>
          <p:nvPr>
            <p:custDataLst>
              <p:tags r:id="rId15"/>
            </p:custDataLst>
          </p:nvPr>
        </p:nvGrpSpPr>
        <p:grpSpPr bwMode="auto">
          <a:xfrm>
            <a:off x="7882679" y="1094949"/>
            <a:ext cx="1041024" cy="215402"/>
            <a:chOff x="4850" y="376"/>
            <a:chExt cx="656" cy="135"/>
          </a:xfrm>
        </p:grpSpPr>
        <p:cxnSp>
          <p:nvCxnSpPr>
            <p:cNvPr id="1100831" name="AutoShape 31" hidden="1"/>
            <p:cNvCxnSpPr>
              <a:cxnSpLocks noChangeShapeType="1"/>
              <a:stCxn id="1100832" idx="4"/>
              <a:endCxn id="1100832" idx="6"/>
            </p:cNvCxnSpPr>
            <p:nvPr userDrawn="1"/>
          </p:nvCxnSpPr>
          <p:spPr bwMode="auto">
            <a:xfrm>
              <a:off x="4850" y="511"/>
              <a:ext cx="656" cy="0"/>
            </a:xfrm>
            <a:prstGeom prst="straightConnector1">
              <a:avLst/>
            </a:prstGeom>
            <a:noFill/>
            <a:ln w="25400">
              <a:solidFill>
                <a:srgbClr val="808080"/>
              </a:solidFill>
              <a:round/>
              <a:headEnd/>
              <a:tailEnd/>
            </a:ln>
            <a:effectLst/>
          </p:spPr>
        </p:cxnSp>
        <p:sp>
          <p:nvSpPr>
            <p:cNvPr id="1100832" name="AutoShape 32" hidden="1"/>
            <p:cNvSpPr>
              <a:spLocks noChangeArrowheads="1"/>
            </p:cNvSpPr>
            <p:nvPr userDrawn="1"/>
          </p:nvSpPr>
          <p:spPr bwMode="auto">
            <a:xfrm>
              <a:off x="4850" y="376"/>
              <a:ext cx="656" cy="135"/>
            </a:xfrm>
            <a:prstGeom prst="leftRightArrow">
              <a:avLst>
                <a:gd name="adj1" fmla="val 100000"/>
                <a:gd name="adj2" fmla="val 0"/>
              </a:avLst>
            </a:prstGeom>
            <a:noFill/>
            <a:ln w="9525" algn="ctr">
              <a:noFill/>
              <a:miter lim="800000"/>
              <a:headEnd/>
              <a:tailEnd/>
            </a:ln>
            <a:effectLst/>
          </p:spPr>
          <p:txBody>
            <a:bodyPr wrap="none" lIns="26850" tIns="0" rIns="0" bIns="26850">
              <a:spAutoFit/>
            </a:bodyPr>
            <a:lstStyle/>
            <a:p>
              <a:pPr algn="r" defTabSz="893906" fontAlgn="base">
                <a:spcBef>
                  <a:spcPct val="0"/>
                </a:spcBef>
                <a:spcAft>
                  <a:spcPct val="0"/>
                </a:spcAft>
                <a:buClr>
                  <a:srgbClr val="0C3C6A"/>
                </a:buClr>
              </a:pPr>
              <a:r>
                <a:rPr lang="en-US" sz="1200" dirty="0">
                  <a:solidFill>
                    <a:srgbClr val="808080"/>
                  </a:solidFill>
                  <a:ea typeface="SimSun" pitchFamily="2" charset="-122"/>
                  <a:cs typeface="Tahoma" pitchFamily="34" charset="0"/>
                </a:rPr>
                <a:t>ILLUSTRATIVE</a:t>
              </a:r>
            </a:p>
          </p:txBody>
        </p:sp>
        <p:cxnSp>
          <p:nvCxnSpPr>
            <p:cNvPr id="1100833" name="AutoShape 33" hidden="1"/>
            <p:cNvCxnSpPr>
              <a:cxnSpLocks noChangeShapeType="1"/>
              <a:stCxn id="1100832" idx="2"/>
              <a:endCxn id="1100832" idx="4"/>
            </p:cNvCxnSpPr>
            <p:nvPr userDrawn="1"/>
          </p:nvCxnSpPr>
          <p:spPr bwMode="auto">
            <a:xfrm>
              <a:off x="4850" y="376"/>
              <a:ext cx="0" cy="135"/>
            </a:xfrm>
            <a:prstGeom prst="straightConnector1">
              <a:avLst/>
            </a:prstGeom>
            <a:noFill/>
            <a:ln w="9525">
              <a:solidFill>
                <a:srgbClr val="808080"/>
              </a:solidFill>
              <a:round/>
              <a:headEnd/>
              <a:tailEnd/>
            </a:ln>
            <a:effectLst/>
          </p:spPr>
        </p:cxnSp>
      </p:grpSp>
      <p:grpSp>
        <p:nvGrpSpPr>
          <p:cNvPr id="7" name="LegendMoons" hidden="1"/>
          <p:cNvGrpSpPr>
            <a:grpSpLocks/>
          </p:cNvGrpSpPr>
          <p:nvPr>
            <p:custDataLst>
              <p:tags r:id="rId16"/>
            </p:custDataLst>
          </p:nvPr>
        </p:nvGrpSpPr>
        <p:grpSpPr bwMode="auto">
          <a:xfrm>
            <a:off x="8000412" y="1094967"/>
            <a:ext cx="926425" cy="1307135"/>
            <a:chOff x="1104" y="2704"/>
            <a:chExt cx="583" cy="823"/>
          </a:xfrm>
        </p:grpSpPr>
        <p:grpSp>
          <p:nvGrpSpPr>
            <p:cNvPr id="8" name="MoonLegend1" hidden="1"/>
            <p:cNvGrpSpPr>
              <a:grpSpLocks noChangeAspect="1"/>
            </p:cNvGrpSpPr>
            <p:nvPr>
              <p:custDataLst>
                <p:tags r:id="rId23"/>
              </p:custDataLst>
            </p:nvPr>
          </p:nvGrpSpPr>
          <p:grpSpPr bwMode="auto">
            <a:xfrm>
              <a:off x="1104" y="2704"/>
              <a:ext cx="132" cy="132"/>
              <a:chOff x="4533" y="183"/>
              <a:chExt cx="144" cy="144"/>
            </a:xfrm>
          </p:grpSpPr>
          <p:sp>
            <p:nvSpPr>
              <p:cNvPr id="1100836" name="Oval 36" hidden="1"/>
              <p:cNvSpPr>
                <a:spLocks noChangeAspect="1" noChangeArrowheads="1"/>
              </p:cNvSpPr>
              <p:nvPr>
                <p:custDataLst>
                  <p:tags r:id="rId36"/>
                </p:custDataLst>
              </p:nvPr>
            </p:nvSpPr>
            <p:spPr bwMode="blackWhite">
              <a:xfrm>
                <a:off x="4533" y="183"/>
                <a:ext cx="144" cy="144"/>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37" name="Arc 37" hidden="1"/>
              <p:cNvSpPr>
                <a:spLocks noChangeAspect="1"/>
              </p:cNvSpPr>
              <p:nvPr>
                <p:custDataLst>
                  <p:tags r:id="rId37"/>
                </p:custDataLst>
              </p:nvPr>
            </p:nvSpPr>
            <p:spPr bwMode="black">
              <a:xfrm>
                <a:off x="4533" y="183"/>
                <a:ext cx="144" cy="144"/>
              </a:xfrm>
              <a:custGeom>
                <a:avLst/>
                <a:gdLst>
                  <a:gd name="G0" fmla="+- 21600 0 0"/>
                  <a:gd name="G1" fmla="+- 21600 0 0"/>
                  <a:gd name="G2" fmla="+- 21600 0 0"/>
                  <a:gd name="T0" fmla="*/ 21600 w 43200"/>
                  <a:gd name="T1" fmla="*/ 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path>
                  <a:path w="43200" h="43200" stroke="0" extrusionOk="0">
                    <a:moveTo>
                      <a:pt x="21599" y="0"/>
                    </a:moveTo>
                    <a:lnTo>
                      <a:pt x="21600" y="21600"/>
                    </a:lnTo>
                    <a:close/>
                  </a:path>
                </a:pathLst>
              </a:cu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grpSp>
          <p:nvGrpSpPr>
            <p:cNvPr id="9" name="MoonLegend2" hidden="1"/>
            <p:cNvGrpSpPr>
              <a:grpSpLocks noChangeAspect="1"/>
            </p:cNvGrpSpPr>
            <p:nvPr>
              <p:custDataLst>
                <p:tags r:id="rId24"/>
              </p:custDataLst>
            </p:nvPr>
          </p:nvGrpSpPr>
          <p:grpSpPr bwMode="auto">
            <a:xfrm>
              <a:off x="1104" y="2876"/>
              <a:ext cx="132" cy="132"/>
              <a:chOff x="1694" y="2044"/>
              <a:chExt cx="160" cy="160"/>
            </a:xfrm>
          </p:grpSpPr>
          <p:sp>
            <p:nvSpPr>
              <p:cNvPr id="1100839" name="Oval 39" hidden="1"/>
              <p:cNvSpPr>
                <a:spLocks noChangeAspect="1" noChangeArrowheads="1"/>
              </p:cNvSpPr>
              <p:nvPr>
                <p:custDataLst>
                  <p:tags r:id="rId34"/>
                </p:custDataLst>
              </p:nvPr>
            </p:nvSpPr>
            <p:spPr bwMode="blackWhite">
              <a:xfrm>
                <a:off x="1694" y="2044"/>
                <a:ext cx="160" cy="160"/>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40" name="Arc 40" hidden="1"/>
              <p:cNvSpPr>
                <a:spLocks noChangeAspect="1"/>
              </p:cNvSpPr>
              <p:nvPr>
                <p:custDataLst>
                  <p:tags r:id="rId35"/>
                </p:custDataLst>
              </p:nvPr>
            </p:nvSpPr>
            <p:spPr bwMode="black">
              <a:xfrm>
                <a:off x="1774" y="2044"/>
                <a:ext cx="80" cy="8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grpSp>
          <p:nvGrpSpPr>
            <p:cNvPr id="10" name="MoonLegend3" hidden="1"/>
            <p:cNvGrpSpPr>
              <a:grpSpLocks noChangeAspect="1"/>
            </p:cNvGrpSpPr>
            <p:nvPr>
              <p:custDataLst>
                <p:tags r:id="rId25"/>
              </p:custDataLst>
            </p:nvPr>
          </p:nvGrpSpPr>
          <p:grpSpPr bwMode="auto">
            <a:xfrm>
              <a:off x="1104" y="3049"/>
              <a:ext cx="132" cy="132"/>
              <a:chOff x="4495" y="897"/>
              <a:chExt cx="160" cy="160"/>
            </a:xfrm>
          </p:grpSpPr>
          <p:sp>
            <p:nvSpPr>
              <p:cNvPr id="1100842" name="Oval 42" hidden="1"/>
              <p:cNvSpPr>
                <a:spLocks noChangeAspect="1" noChangeArrowheads="1"/>
              </p:cNvSpPr>
              <p:nvPr>
                <p:custDataLst>
                  <p:tags r:id="rId32"/>
                </p:custDataLst>
              </p:nvPr>
            </p:nvSpPr>
            <p:spPr bwMode="blackWhite">
              <a:xfrm>
                <a:off x="4495" y="897"/>
                <a:ext cx="160" cy="160"/>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43" name="Arc 43" hidden="1"/>
              <p:cNvSpPr>
                <a:spLocks noChangeAspect="1"/>
              </p:cNvSpPr>
              <p:nvPr>
                <p:custDataLst>
                  <p:tags r:id="rId33"/>
                </p:custDataLst>
              </p:nvPr>
            </p:nvSpPr>
            <p:spPr bwMode="black">
              <a:xfrm>
                <a:off x="4575" y="897"/>
                <a:ext cx="80" cy="160"/>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grpSp>
          <p:nvGrpSpPr>
            <p:cNvPr id="11" name="MoonLegend4" hidden="1"/>
            <p:cNvGrpSpPr>
              <a:grpSpLocks noChangeAspect="1"/>
            </p:cNvGrpSpPr>
            <p:nvPr>
              <p:custDataLst>
                <p:tags r:id="rId26"/>
              </p:custDataLst>
            </p:nvPr>
          </p:nvGrpSpPr>
          <p:grpSpPr bwMode="auto">
            <a:xfrm>
              <a:off x="1104" y="3222"/>
              <a:ext cx="132" cy="132"/>
              <a:chOff x="4495" y="1198"/>
              <a:chExt cx="160" cy="160"/>
            </a:xfrm>
          </p:grpSpPr>
          <p:sp>
            <p:nvSpPr>
              <p:cNvPr id="1100845" name="Oval 45" hidden="1"/>
              <p:cNvSpPr>
                <a:spLocks noChangeAspect="1" noChangeArrowheads="1"/>
              </p:cNvSpPr>
              <p:nvPr>
                <p:custDataLst>
                  <p:tags r:id="rId30"/>
                </p:custDataLst>
              </p:nvPr>
            </p:nvSpPr>
            <p:spPr bwMode="blackWhite">
              <a:xfrm>
                <a:off x="4495" y="1198"/>
                <a:ext cx="160" cy="160"/>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46" name="Arc 46" hidden="1"/>
              <p:cNvSpPr>
                <a:spLocks noChangeAspect="1"/>
              </p:cNvSpPr>
              <p:nvPr>
                <p:custDataLst>
                  <p:tags r:id="rId31"/>
                </p:custDataLst>
              </p:nvPr>
            </p:nvSpPr>
            <p:spPr bwMode="black">
              <a:xfrm>
                <a:off x="4495" y="1198"/>
                <a:ext cx="160" cy="160"/>
              </a:xfrm>
              <a:custGeom>
                <a:avLst/>
                <a:gdLst>
                  <a:gd name="G0" fmla="+- 21600 0 0"/>
                  <a:gd name="G1" fmla="+- 21600 0 0"/>
                  <a:gd name="G2" fmla="+- 21600 0 0"/>
                  <a:gd name="T0" fmla="*/ 21600 w 43200"/>
                  <a:gd name="T1" fmla="*/ 0 h 43200"/>
                  <a:gd name="T2" fmla="*/ 0 w 43200"/>
                  <a:gd name="T3" fmla="*/ 21600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lnTo>
                      <a:pt x="21600" y="21600"/>
                    </a:lnTo>
                    <a:close/>
                  </a:path>
                </a:pathLst>
              </a:cu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grpSp>
          <p:nvGrpSpPr>
            <p:cNvPr id="12" name="MoonLegend5" hidden="1"/>
            <p:cNvGrpSpPr>
              <a:grpSpLocks noChangeAspect="1"/>
            </p:cNvGrpSpPr>
            <p:nvPr>
              <p:custDataLst>
                <p:tags r:id="rId27"/>
              </p:custDataLst>
            </p:nvPr>
          </p:nvGrpSpPr>
          <p:grpSpPr bwMode="auto">
            <a:xfrm>
              <a:off x="1104" y="3395"/>
              <a:ext cx="132" cy="132"/>
              <a:chOff x="4495" y="1440"/>
              <a:chExt cx="160" cy="160"/>
            </a:xfrm>
          </p:grpSpPr>
          <p:sp>
            <p:nvSpPr>
              <p:cNvPr id="1100848" name="Oval 48" hidden="1"/>
              <p:cNvSpPr>
                <a:spLocks noChangeAspect="1" noChangeArrowheads="1"/>
              </p:cNvSpPr>
              <p:nvPr>
                <p:custDataLst>
                  <p:tags r:id="rId28"/>
                </p:custDataLst>
              </p:nvPr>
            </p:nvSpPr>
            <p:spPr bwMode="blackWhite">
              <a:xfrm>
                <a:off x="4495" y="1440"/>
                <a:ext cx="160" cy="160"/>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49" name="Oval 49" hidden="1"/>
              <p:cNvSpPr>
                <a:spLocks noChangeAspect="1" noChangeArrowheads="1"/>
              </p:cNvSpPr>
              <p:nvPr>
                <p:custDataLst>
                  <p:tags r:id="rId29"/>
                </p:custDataLst>
              </p:nvPr>
            </p:nvSpPr>
            <p:spPr bwMode="black">
              <a:xfrm>
                <a:off x="4495" y="1440"/>
                <a:ext cx="160" cy="160"/>
              </a:xfrm>
              <a:prstGeom prst="ellipse">
                <a:avLst/>
              </a:pr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sp>
          <p:nvSpPr>
            <p:cNvPr id="1100850" name="Legend1" hidden="1"/>
            <p:cNvSpPr>
              <a:spLocks noChangeArrowheads="1"/>
            </p:cNvSpPr>
            <p:nvPr userDrawn="1"/>
          </p:nvSpPr>
          <p:spPr bwMode="auto">
            <a:xfrm>
              <a:off x="1314" y="2710"/>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Legend1</a:t>
              </a:r>
            </a:p>
          </p:txBody>
        </p:sp>
        <p:sp>
          <p:nvSpPr>
            <p:cNvPr id="1100851" name="Legend2" hidden="1"/>
            <p:cNvSpPr>
              <a:spLocks noChangeArrowheads="1"/>
            </p:cNvSpPr>
            <p:nvPr userDrawn="1"/>
          </p:nvSpPr>
          <p:spPr bwMode="auto">
            <a:xfrm>
              <a:off x="1314" y="2883"/>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Legend2</a:t>
              </a:r>
            </a:p>
          </p:txBody>
        </p:sp>
        <p:sp>
          <p:nvSpPr>
            <p:cNvPr id="1100852" name="Legend3" hidden="1"/>
            <p:cNvSpPr>
              <a:spLocks noChangeArrowheads="1"/>
            </p:cNvSpPr>
            <p:nvPr userDrawn="1"/>
          </p:nvSpPr>
          <p:spPr bwMode="auto">
            <a:xfrm>
              <a:off x="1314" y="3056"/>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Legend3</a:t>
              </a:r>
            </a:p>
          </p:txBody>
        </p:sp>
        <p:sp>
          <p:nvSpPr>
            <p:cNvPr id="1100853" name="Legend4" hidden="1"/>
            <p:cNvSpPr>
              <a:spLocks noChangeArrowheads="1"/>
            </p:cNvSpPr>
            <p:nvPr userDrawn="1"/>
          </p:nvSpPr>
          <p:spPr bwMode="auto">
            <a:xfrm>
              <a:off x="1314" y="3230"/>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Legend4</a:t>
              </a:r>
            </a:p>
          </p:txBody>
        </p:sp>
        <p:sp>
          <p:nvSpPr>
            <p:cNvPr id="1100854" name="Legend5" hidden="1"/>
            <p:cNvSpPr>
              <a:spLocks noChangeArrowheads="1"/>
            </p:cNvSpPr>
            <p:nvPr userDrawn="1"/>
          </p:nvSpPr>
          <p:spPr bwMode="auto">
            <a:xfrm>
              <a:off x="1314" y="3402"/>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Legend5</a:t>
              </a:r>
            </a:p>
          </p:txBody>
        </p:sp>
      </p:grpSp>
      <p:sp>
        <p:nvSpPr>
          <p:cNvPr id="1100855" name="Rectangle 55"/>
          <p:cNvSpPr>
            <a:spLocks noGrp="1" noChangeArrowheads="1"/>
          </p:cNvSpPr>
          <p:nvPr>
            <p:ph type="body" idx="1"/>
            <p:custDataLst>
              <p:tags r:id="rId17"/>
            </p:custDataLst>
          </p:nvPr>
        </p:nvSpPr>
        <p:spPr bwMode="auto">
          <a:xfrm>
            <a:off x="2037759" y="2079764"/>
            <a:ext cx="4302296" cy="124720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0856" name="Working Draft" hidden="1"/>
          <p:cNvSpPr txBox="1">
            <a:spLocks noChangeArrowheads="1"/>
          </p:cNvSpPr>
          <p:nvPr>
            <p:custDataLst>
              <p:tags r:id="rId18"/>
            </p:custDataLst>
          </p:nvPr>
        </p:nvSpPr>
        <p:spPr bwMode="auto">
          <a:xfrm rot="5400000">
            <a:off x="8110312" y="3127595"/>
            <a:ext cx="1905431" cy="94214"/>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600" dirty="0">
                <a:solidFill>
                  <a:srgbClr val="000000"/>
                </a:solidFill>
                <a:ea typeface="SimSun" pitchFamily="2" charset="-122"/>
                <a:cs typeface="Tahoma" pitchFamily="34" charset="0"/>
              </a:rPr>
              <a:t>Working Draft - Last Modified 10/12/2011 11:09:24 PM</a:t>
            </a:r>
            <a:endParaRPr lang="en-US" sz="1600" dirty="0">
              <a:solidFill>
                <a:srgbClr val="000000"/>
              </a:solidFill>
              <a:ea typeface="SimSun" pitchFamily="2" charset="-122"/>
              <a:cs typeface="Tahoma" pitchFamily="34" charset="0"/>
            </a:endParaRPr>
          </a:p>
        </p:txBody>
      </p:sp>
      <p:sp>
        <p:nvSpPr>
          <p:cNvPr id="1100857" name="Printed" hidden="1"/>
          <p:cNvSpPr txBox="1">
            <a:spLocks noChangeArrowheads="1"/>
          </p:cNvSpPr>
          <p:nvPr>
            <p:custDataLst>
              <p:tags r:id="rId19"/>
            </p:custDataLst>
          </p:nvPr>
        </p:nvSpPr>
        <p:spPr bwMode="auto">
          <a:xfrm rot="5400000">
            <a:off x="8497921" y="4500347"/>
            <a:ext cx="1130175" cy="94214"/>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600" dirty="0">
                <a:solidFill>
                  <a:srgbClr val="000000"/>
                </a:solidFill>
                <a:ea typeface="SimSun" pitchFamily="2" charset="-122"/>
                <a:cs typeface="Tahoma" pitchFamily="34" charset="0"/>
              </a:rPr>
              <a:t>Printed 10/12/2011 12:08:02 PM</a:t>
            </a:r>
            <a:endParaRPr lang="en-US" sz="1600" dirty="0">
              <a:solidFill>
                <a:srgbClr val="000000"/>
              </a:solidFill>
              <a:ea typeface="SimSun" pitchFamily="2" charset="-122"/>
              <a:cs typeface="Tahoma" pitchFamily="34" charset="0"/>
            </a:endParaRPr>
          </a:p>
        </p:txBody>
      </p:sp>
      <p:sp>
        <p:nvSpPr>
          <p:cNvPr id="1100858" name="doc id"/>
          <p:cNvSpPr>
            <a:spLocks noChangeArrowheads="1"/>
          </p:cNvSpPr>
          <p:nvPr>
            <p:custDataLst>
              <p:tags r:id="rId20"/>
            </p:custDataLst>
          </p:nvPr>
        </p:nvSpPr>
        <p:spPr bwMode="auto">
          <a:xfrm>
            <a:off x="8264446" y="37255"/>
            <a:ext cx="657655" cy="121480"/>
          </a:xfrm>
          <a:prstGeom prst="rect">
            <a:avLst/>
          </a:prstGeom>
          <a:noFill/>
          <a:ln w="9525">
            <a:noFill/>
            <a:miter lim="800000"/>
            <a:headEnd/>
            <a:tailEnd/>
          </a:ln>
          <a:effectLst/>
        </p:spPr>
        <p:txBody>
          <a:bodyPr wrap="none" lIns="0" tIns="0" rIns="0" bIns="0"/>
          <a:lstStyle/>
          <a:p>
            <a:pPr algn="r" defTabSz="893906" fontAlgn="base">
              <a:spcBef>
                <a:spcPct val="0"/>
              </a:spcBef>
              <a:spcAft>
                <a:spcPct val="0"/>
              </a:spcAft>
            </a:pPr>
            <a:endParaRPr lang="en-US" sz="800" dirty="0">
              <a:solidFill>
                <a:srgbClr val="000000"/>
              </a:solidFill>
              <a:ea typeface="SimSun" pitchFamily="2" charset="-122"/>
              <a:cs typeface="Tahoma" pitchFamily="34" charset="0"/>
            </a:endParaRPr>
          </a:p>
        </p:txBody>
      </p:sp>
      <p:sp>
        <p:nvSpPr>
          <p:cNvPr id="1100859" name="Line 59"/>
          <p:cNvSpPr>
            <a:spLocks noChangeShapeType="1"/>
          </p:cNvSpPr>
          <p:nvPr userDrawn="1">
            <p:custDataLst>
              <p:tags r:id="rId21"/>
            </p:custDataLst>
          </p:nvPr>
        </p:nvSpPr>
        <p:spPr bwMode="auto">
          <a:xfrm>
            <a:off x="189522" y="950047"/>
            <a:ext cx="8776296" cy="0"/>
          </a:xfrm>
          <a:prstGeom prst="line">
            <a:avLst/>
          </a:prstGeom>
          <a:noFill/>
          <a:ln w="25400">
            <a:solidFill>
              <a:srgbClr val="7F7F7F"/>
            </a:solidFill>
            <a:round/>
            <a:headEnd/>
            <a:tailEnd/>
          </a:ln>
          <a:effectLst/>
        </p:spPr>
        <p:txBody>
          <a:bodyPr lIns="93106" tIns="46555" rIns="93106" bIns="46555"/>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63" name="Rectangle 9"/>
          <p:cNvSpPr>
            <a:spLocks noChangeArrowheads="1"/>
          </p:cNvSpPr>
          <p:nvPr userDrawn="1">
            <p:custDataLst>
              <p:tags r:id="rId22"/>
            </p:custDataLst>
          </p:nvPr>
        </p:nvSpPr>
        <p:spPr bwMode="auto">
          <a:xfrm>
            <a:off x="2014157" y="6669465"/>
            <a:ext cx="4769233" cy="76944"/>
          </a:xfrm>
          <a:prstGeom prst="rect">
            <a:avLst/>
          </a:prstGeom>
          <a:noFill/>
          <a:ln w="9525">
            <a:noFill/>
            <a:miter lim="800000"/>
            <a:headEnd/>
            <a:tailEnd/>
          </a:ln>
        </p:spPr>
        <p:txBody>
          <a:bodyPr wrap="square" lIns="0" tIns="0" rIns="0" bIns="0">
            <a:spAutoFit/>
          </a:bodyPr>
          <a:lstStyle/>
          <a:p>
            <a:pPr algn="ctr" defTabSz="912366" fontAlgn="base">
              <a:lnSpc>
                <a:spcPct val="50000"/>
              </a:lnSpc>
              <a:spcBef>
                <a:spcPts val="700"/>
              </a:spcBef>
              <a:spcAft>
                <a:spcPct val="0"/>
              </a:spcAft>
              <a:buFont typeface="Tahoma" pitchFamily="34" charset="0"/>
              <a:buNone/>
              <a:defRPr/>
            </a:pPr>
            <a:r>
              <a:rPr lang="en-US" sz="1000" dirty="0">
                <a:solidFill>
                  <a:srgbClr val="000000"/>
                </a:solidFill>
                <a:ea typeface="SimSun" pitchFamily="2" charset="-122"/>
                <a:cs typeface="Tahoma" pitchFamily="34" charset="0"/>
              </a:rPr>
              <a:t>TVA Restricted Information - Deliberative and Pre-Decisional Privileged </a:t>
            </a:r>
          </a:p>
        </p:txBody>
      </p:sp>
    </p:spTree>
    <p:extLst>
      <p:ext uri="{BB962C8B-B14F-4D97-AF65-F5344CB8AC3E}">
        <p14:creationId xmlns:p14="http://schemas.microsoft.com/office/powerpoint/2010/main" val="169161379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Lst>
  <p:hf hdr="0" ftr="0" dt="0"/>
  <p:txStyles>
    <p:titleStyle>
      <a:lvl1pPr algn="l" defTabSz="911687" rtl="0" fontAlgn="base">
        <a:spcBef>
          <a:spcPct val="0"/>
        </a:spcBef>
        <a:spcAft>
          <a:spcPct val="0"/>
        </a:spcAft>
        <a:defRPr sz="2400" b="1">
          <a:solidFill>
            <a:schemeClr val="tx2"/>
          </a:solidFill>
          <a:latin typeface="+mj-lt"/>
          <a:ea typeface="+mj-ea"/>
          <a:cs typeface="+mj-cs"/>
        </a:defRPr>
      </a:lvl1pPr>
      <a:lvl2pPr algn="l" defTabSz="911687" rtl="0" fontAlgn="base">
        <a:spcBef>
          <a:spcPct val="0"/>
        </a:spcBef>
        <a:spcAft>
          <a:spcPct val="0"/>
        </a:spcAft>
        <a:defRPr sz="2000" b="1">
          <a:solidFill>
            <a:schemeClr val="tx2"/>
          </a:solidFill>
          <a:latin typeface="Tahoma" pitchFamily="34" charset="0"/>
          <a:cs typeface="Arial" charset="0"/>
        </a:defRPr>
      </a:lvl2pPr>
      <a:lvl3pPr algn="l" defTabSz="911687" rtl="0" fontAlgn="base">
        <a:spcBef>
          <a:spcPct val="0"/>
        </a:spcBef>
        <a:spcAft>
          <a:spcPct val="0"/>
        </a:spcAft>
        <a:defRPr sz="2000" b="1">
          <a:solidFill>
            <a:schemeClr val="tx2"/>
          </a:solidFill>
          <a:latin typeface="Tahoma" pitchFamily="34" charset="0"/>
          <a:cs typeface="Arial" charset="0"/>
        </a:defRPr>
      </a:lvl3pPr>
      <a:lvl4pPr algn="l" defTabSz="911687" rtl="0" fontAlgn="base">
        <a:spcBef>
          <a:spcPct val="0"/>
        </a:spcBef>
        <a:spcAft>
          <a:spcPct val="0"/>
        </a:spcAft>
        <a:defRPr sz="2000" b="1">
          <a:solidFill>
            <a:schemeClr val="tx2"/>
          </a:solidFill>
          <a:latin typeface="Tahoma" pitchFamily="34" charset="0"/>
          <a:cs typeface="Arial" charset="0"/>
        </a:defRPr>
      </a:lvl4pPr>
      <a:lvl5pPr algn="l" defTabSz="911687" rtl="0" fontAlgn="base">
        <a:spcBef>
          <a:spcPct val="0"/>
        </a:spcBef>
        <a:spcAft>
          <a:spcPct val="0"/>
        </a:spcAft>
        <a:defRPr sz="2000" b="1">
          <a:solidFill>
            <a:schemeClr val="tx2"/>
          </a:solidFill>
          <a:latin typeface="Tahoma" pitchFamily="34" charset="0"/>
          <a:cs typeface="Arial" charset="0"/>
        </a:defRPr>
      </a:lvl5pPr>
      <a:lvl6pPr marL="465531" algn="l" defTabSz="911687" rtl="0" fontAlgn="base">
        <a:spcBef>
          <a:spcPct val="0"/>
        </a:spcBef>
        <a:spcAft>
          <a:spcPct val="0"/>
        </a:spcAft>
        <a:defRPr sz="2000" b="1">
          <a:solidFill>
            <a:schemeClr val="tx2"/>
          </a:solidFill>
          <a:latin typeface="Tahoma" pitchFamily="34" charset="0"/>
          <a:cs typeface="Arial" charset="0"/>
        </a:defRPr>
      </a:lvl6pPr>
      <a:lvl7pPr marL="931086" algn="l" defTabSz="911687" rtl="0" fontAlgn="base">
        <a:spcBef>
          <a:spcPct val="0"/>
        </a:spcBef>
        <a:spcAft>
          <a:spcPct val="0"/>
        </a:spcAft>
        <a:defRPr sz="2000" b="1">
          <a:solidFill>
            <a:schemeClr val="tx2"/>
          </a:solidFill>
          <a:latin typeface="Tahoma" pitchFamily="34" charset="0"/>
          <a:cs typeface="Arial" charset="0"/>
        </a:defRPr>
      </a:lvl7pPr>
      <a:lvl8pPr marL="1396629" algn="l" defTabSz="911687" rtl="0" fontAlgn="base">
        <a:spcBef>
          <a:spcPct val="0"/>
        </a:spcBef>
        <a:spcAft>
          <a:spcPct val="0"/>
        </a:spcAft>
        <a:defRPr sz="2000" b="1">
          <a:solidFill>
            <a:schemeClr val="tx2"/>
          </a:solidFill>
          <a:latin typeface="Tahoma" pitchFamily="34" charset="0"/>
          <a:cs typeface="Arial" charset="0"/>
        </a:defRPr>
      </a:lvl8pPr>
      <a:lvl9pPr marL="1862170" algn="l" defTabSz="911687" rtl="0" fontAlgn="base">
        <a:spcBef>
          <a:spcPct val="0"/>
        </a:spcBef>
        <a:spcAft>
          <a:spcPct val="0"/>
        </a:spcAft>
        <a:defRPr sz="2000" b="1">
          <a:solidFill>
            <a:schemeClr val="tx2"/>
          </a:solidFill>
          <a:latin typeface="Tahoma" pitchFamily="34" charset="0"/>
          <a:cs typeface="Arial" charset="0"/>
        </a:defRPr>
      </a:lvl9pPr>
    </p:titleStyle>
    <p:bodyStyle>
      <a:lvl1pPr algn="l" defTabSz="893906" rtl="0" fontAlgn="base">
        <a:spcBef>
          <a:spcPct val="0"/>
        </a:spcBef>
        <a:spcAft>
          <a:spcPct val="0"/>
        </a:spcAft>
        <a:buClr>
          <a:schemeClr val="tx2"/>
        </a:buClr>
        <a:defRPr sz="1600">
          <a:solidFill>
            <a:schemeClr val="tx1"/>
          </a:solidFill>
          <a:latin typeface="+mn-lt"/>
          <a:ea typeface="+mn-ea"/>
          <a:cs typeface="+mn-cs"/>
        </a:defRPr>
      </a:lvl1pPr>
      <a:lvl2pPr marL="193976" indent="-192360" algn="l" defTabSz="893906" rtl="0" fontAlgn="base">
        <a:spcBef>
          <a:spcPct val="0"/>
        </a:spcBef>
        <a:spcAft>
          <a:spcPct val="0"/>
        </a:spcAft>
        <a:buClr>
          <a:schemeClr val="tx2"/>
        </a:buClr>
        <a:buSzPct val="125000"/>
        <a:buFont typeface="Tahoma" pitchFamily="34" charset="0"/>
        <a:buChar char="▪"/>
        <a:defRPr sz="1600">
          <a:solidFill>
            <a:schemeClr val="tx1"/>
          </a:solidFill>
          <a:latin typeface="+mn-lt"/>
          <a:cs typeface="+mn-cs"/>
        </a:defRPr>
      </a:lvl2pPr>
      <a:lvl3pPr marL="455839" indent="-260251" algn="l" defTabSz="893906" rtl="0" fontAlgn="base">
        <a:spcBef>
          <a:spcPct val="0"/>
        </a:spcBef>
        <a:spcAft>
          <a:spcPct val="0"/>
        </a:spcAft>
        <a:buClr>
          <a:schemeClr val="tx2"/>
        </a:buClr>
        <a:buSzPct val="120000"/>
        <a:buFont typeface="Tahoma" pitchFamily="34" charset="0"/>
        <a:buChar char="–"/>
        <a:defRPr sz="1600">
          <a:solidFill>
            <a:schemeClr val="tx1"/>
          </a:solidFill>
          <a:latin typeface="+mn-lt"/>
          <a:cs typeface="+mn-cs"/>
        </a:defRPr>
      </a:lvl3pPr>
      <a:lvl4pPr marL="612641" indent="-155177" algn="l" defTabSz="893906" rtl="0" fontAlgn="base">
        <a:spcBef>
          <a:spcPct val="0"/>
        </a:spcBef>
        <a:spcAft>
          <a:spcPct val="0"/>
        </a:spcAft>
        <a:buClr>
          <a:schemeClr val="tx2"/>
        </a:buClr>
        <a:buSzPct val="120000"/>
        <a:buFont typeface="Tahoma" pitchFamily="34" charset="0"/>
        <a:buChar char="▫"/>
        <a:defRPr sz="1600">
          <a:solidFill>
            <a:schemeClr val="tx1"/>
          </a:solidFill>
          <a:latin typeface="+mn-lt"/>
          <a:cs typeface="+mn-cs"/>
        </a:defRPr>
      </a:lvl4pPr>
      <a:lvl5pPr marL="745192"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5pPr>
      <a:lvl6pPr marL="1210734"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6pPr>
      <a:lvl7pPr marL="1676277"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7pPr>
      <a:lvl8pPr marL="2141820"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8pPr>
      <a:lvl9pPr marL="2607360"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9pPr>
    </p:bodyStyle>
    <p:otherStyle>
      <a:defPPr>
        <a:defRPr lang="en-US"/>
      </a:defPPr>
      <a:lvl1pPr marL="0" algn="l" defTabSz="931086" rtl="0" eaLnBrk="1" latinLnBrk="0" hangingPunct="1">
        <a:defRPr sz="1800" kern="1200">
          <a:solidFill>
            <a:schemeClr val="tx1"/>
          </a:solidFill>
          <a:latin typeface="+mn-lt"/>
          <a:ea typeface="+mn-ea"/>
          <a:cs typeface="+mn-cs"/>
        </a:defRPr>
      </a:lvl1pPr>
      <a:lvl2pPr marL="465531" algn="l" defTabSz="931086" rtl="0" eaLnBrk="1" latinLnBrk="0" hangingPunct="1">
        <a:defRPr sz="1800" kern="1200">
          <a:solidFill>
            <a:schemeClr val="tx1"/>
          </a:solidFill>
          <a:latin typeface="+mn-lt"/>
          <a:ea typeface="+mn-ea"/>
          <a:cs typeface="+mn-cs"/>
        </a:defRPr>
      </a:lvl2pPr>
      <a:lvl3pPr marL="931086" algn="l" defTabSz="931086" rtl="0" eaLnBrk="1" latinLnBrk="0" hangingPunct="1">
        <a:defRPr sz="1800" kern="1200">
          <a:solidFill>
            <a:schemeClr val="tx1"/>
          </a:solidFill>
          <a:latin typeface="+mn-lt"/>
          <a:ea typeface="+mn-ea"/>
          <a:cs typeface="+mn-cs"/>
        </a:defRPr>
      </a:lvl3pPr>
      <a:lvl4pPr marL="1396629" algn="l" defTabSz="931086" rtl="0" eaLnBrk="1" latinLnBrk="0" hangingPunct="1">
        <a:defRPr sz="1800" kern="1200">
          <a:solidFill>
            <a:schemeClr val="tx1"/>
          </a:solidFill>
          <a:latin typeface="+mn-lt"/>
          <a:ea typeface="+mn-ea"/>
          <a:cs typeface="+mn-cs"/>
        </a:defRPr>
      </a:lvl4pPr>
      <a:lvl5pPr marL="1862170" algn="l" defTabSz="931086" rtl="0" eaLnBrk="1" latinLnBrk="0" hangingPunct="1">
        <a:defRPr sz="1800" kern="1200">
          <a:solidFill>
            <a:schemeClr val="tx1"/>
          </a:solidFill>
          <a:latin typeface="+mn-lt"/>
          <a:ea typeface="+mn-ea"/>
          <a:cs typeface="+mn-cs"/>
        </a:defRPr>
      </a:lvl5pPr>
      <a:lvl6pPr marL="2327712" algn="l" defTabSz="931086" rtl="0" eaLnBrk="1" latinLnBrk="0" hangingPunct="1">
        <a:defRPr sz="1800" kern="1200">
          <a:solidFill>
            <a:schemeClr val="tx1"/>
          </a:solidFill>
          <a:latin typeface="+mn-lt"/>
          <a:ea typeface="+mn-ea"/>
          <a:cs typeface="+mn-cs"/>
        </a:defRPr>
      </a:lvl6pPr>
      <a:lvl7pPr marL="2793254" algn="l" defTabSz="931086" rtl="0" eaLnBrk="1" latinLnBrk="0" hangingPunct="1">
        <a:defRPr sz="1800" kern="1200">
          <a:solidFill>
            <a:schemeClr val="tx1"/>
          </a:solidFill>
          <a:latin typeface="+mn-lt"/>
          <a:ea typeface="+mn-ea"/>
          <a:cs typeface="+mn-cs"/>
        </a:defRPr>
      </a:lvl7pPr>
      <a:lvl8pPr marL="3258796" algn="l" defTabSz="931086" rtl="0" eaLnBrk="1" latinLnBrk="0" hangingPunct="1">
        <a:defRPr sz="1800" kern="1200">
          <a:solidFill>
            <a:schemeClr val="tx1"/>
          </a:solidFill>
          <a:latin typeface="+mn-lt"/>
          <a:ea typeface="+mn-ea"/>
          <a:cs typeface="+mn-cs"/>
        </a:defRPr>
      </a:lvl8pPr>
      <a:lvl9pPr marL="3724341" algn="l" defTabSz="931086"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graphicFrame>
        <p:nvGraphicFramePr>
          <p:cNvPr id="1100802" name="Rectangle 2" hidden="1"/>
          <p:cNvGraphicFramePr>
            <a:graphicFrameLocks/>
          </p:cNvGraphicFramePr>
          <p:nvPr>
            <p:custDataLst>
              <p:tags r:id="rId6"/>
            </p:custDataLst>
          </p:nvPr>
        </p:nvGraphicFramePr>
        <p:xfrm>
          <a:off x="17" y="20"/>
          <a:ext cx="158744" cy="158735"/>
        </p:xfrm>
        <a:graphic>
          <a:graphicData uri="http://schemas.openxmlformats.org/presentationml/2006/ole">
            <mc:AlternateContent xmlns:mc="http://schemas.openxmlformats.org/markup-compatibility/2006">
              <mc:Choice xmlns:v="urn:schemas-microsoft-com:vml" Requires="v">
                <p:oleObj spid="_x0000_s14471" name="think-cell Slide" r:id="rId38" imgW="0" imgH="0" progId="">
                  <p:embed/>
                </p:oleObj>
              </mc:Choice>
              <mc:Fallback>
                <p:oleObj name="think-cell Slide" r:id="rId38" imgW="0" imgH="0" progId="">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7" y="20"/>
                        <a:ext cx="158744" cy="1587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100803" name="Picture 24" descr="Pos TVA Logo"/>
          <p:cNvPicPr>
            <a:picLocks noChangeAspect="1" noChangeArrowheads="1"/>
          </p:cNvPicPr>
          <p:nvPr>
            <p:custDataLst>
              <p:tags r:id="rId7"/>
            </p:custDataLst>
          </p:nvPr>
        </p:nvPicPr>
        <p:blipFill>
          <a:blip r:embed="rId39" cstate="print"/>
          <a:srcRect/>
          <a:stretch>
            <a:fillRect/>
          </a:stretch>
        </p:blipFill>
        <p:spPr bwMode="auto">
          <a:xfrm>
            <a:off x="217230" y="287523"/>
            <a:ext cx="362844" cy="364442"/>
          </a:xfrm>
          <a:prstGeom prst="rect">
            <a:avLst/>
          </a:prstGeom>
          <a:noFill/>
          <a:ln w="9525">
            <a:noFill/>
            <a:miter lim="800000"/>
            <a:headEnd/>
            <a:tailEnd/>
          </a:ln>
        </p:spPr>
      </p:pic>
      <p:sp>
        <p:nvSpPr>
          <p:cNvPr id="1100804" name="McK 1. On-page tracker" hidden="1"/>
          <p:cNvSpPr>
            <a:spLocks noChangeArrowheads="1"/>
          </p:cNvSpPr>
          <p:nvPr>
            <p:custDataLst>
              <p:tags r:id="rId8"/>
            </p:custDataLst>
          </p:nvPr>
        </p:nvSpPr>
        <p:spPr bwMode="auto">
          <a:xfrm>
            <a:off x="189522" y="27537"/>
            <a:ext cx="765488" cy="219820"/>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1400" dirty="0">
                <a:solidFill>
                  <a:srgbClr val="000000"/>
                </a:solidFill>
                <a:ea typeface="SimSun" pitchFamily="2" charset="-122"/>
                <a:cs typeface="Tahoma" pitchFamily="34" charset="0"/>
              </a:rPr>
              <a:t>TRACKER</a:t>
            </a:r>
          </a:p>
        </p:txBody>
      </p:sp>
      <p:sp>
        <p:nvSpPr>
          <p:cNvPr id="1100805" name="McK 3. Unit of measure" hidden="1"/>
          <p:cNvSpPr txBox="1">
            <a:spLocks noChangeArrowheads="1"/>
          </p:cNvSpPr>
          <p:nvPr>
            <p:custDataLst>
              <p:tags r:id="rId9"/>
            </p:custDataLst>
          </p:nvPr>
        </p:nvSpPr>
        <p:spPr bwMode="auto">
          <a:xfrm>
            <a:off x="189522" y="1094949"/>
            <a:ext cx="8732559" cy="219820"/>
          </a:xfrm>
          <a:prstGeom prst="rect">
            <a:avLst/>
          </a:prstGeom>
          <a:noFill/>
          <a:ln w="9525">
            <a:noFill/>
            <a:miter lim="800000"/>
            <a:headEnd/>
            <a:tailEnd/>
          </a:ln>
          <a:effectLst/>
        </p:spPr>
        <p:txBody>
          <a:bodyPr lIns="0" tIns="0" rIns="0" bIns="0">
            <a:spAutoFit/>
          </a:bodyPr>
          <a:lstStyle/>
          <a:p>
            <a:pPr defTabSz="893906" fontAlgn="base">
              <a:spcBef>
                <a:spcPct val="0"/>
              </a:spcBef>
              <a:spcAft>
                <a:spcPct val="0"/>
              </a:spcAft>
            </a:pPr>
            <a:r>
              <a:rPr lang="en-US" sz="1400" dirty="0">
                <a:solidFill>
                  <a:srgbClr val="000000"/>
                </a:solidFill>
                <a:ea typeface="SimSun" pitchFamily="2" charset="-122"/>
                <a:cs typeface="Tahoma" pitchFamily="34" charset="0"/>
              </a:rPr>
              <a:t>Unit of measure</a:t>
            </a:r>
          </a:p>
        </p:txBody>
      </p:sp>
      <p:grpSp>
        <p:nvGrpSpPr>
          <p:cNvPr id="2" name="McK Slide Elements"/>
          <p:cNvGrpSpPr>
            <a:grpSpLocks/>
          </p:cNvGrpSpPr>
          <p:nvPr/>
        </p:nvGrpSpPr>
        <p:grpSpPr bwMode="auto">
          <a:xfrm>
            <a:off x="189522" y="6018972"/>
            <a:ext cx="8776296" cy="383880"/>
            <a:chOff x="117" y="3716"/>
            <a:chExt cx="5418" cy="237"/>
          </a:xfrm>
        </p:grpSpPr>
        <p:sp>
          <p:nvSpPr>
            <p:cNvPr id="1100807" name="McK 4. Footnote" hidden="1"/>
            <p:cNvSpPr txBox="1">
              <a:spLocks noChangeArrowheads="1"/>
            </p:cNvSpPr>
            <p:nvPr userDrawn="1"/>
          </p:nvSpPr>
          <p:spPr bwMode="auto">
            <a:xfrm>
              <a:off x="117" y="3716"/>
              <a:ext cx="5418" cy="96"/>
            </a:xfrm>
            <a:prstGeom prst="rect">
              <a:avLst/>
            </a:prstGeom>
            <a:noFill/>
            <a:ln w="9525">
              <a:noFill/>
              <a:miter lim="800000"/>
              <a:headEnd/>
              <a:tailEnd/>
            </a:ln>
            <a:effectLst/>
          </p:spPr>
          <p:txBody>
            <a:bodyPr lIns="0" tIns="0" rIns="0" bIns="0" anchor="b">
              <a:spAutoFit/>
            </a:bodyPr>
            <a:lstStyle/>
            <a:p>
              <a:pPr marL="105069" indent="-105069" defTabSz="893906" fontAlgn="base">
                <a:spcBef>
                  <a:spcPct val="0"/>
                </a:spcBef>
                <a:spcAft>
                  <a:spcPct val="0"/>
                </a:spcAft>
              </a:pPr>
              <a:r>
                <a:rPr lang="en-US" sz="1000" dirty="0">
                  <a:solidFill>
                    <a:srgbClr val="000000"/>
                  </a:solidFill>
                  <a:ea typeface="SimSun" pitchFamily="2" charset="-122"/>
                  <a:cs typeface="Tahoma" pitchFamily="34" charset="0"/>
                </a:rPr>
                <a:t>1 Footnote</a:t>
              </a:r>
            </a:p>
          </p:txBody>
        </p:sp>
        <p:sp>
          <p:nvSpPr>
            <p:cNvPr id="1100808" name="McK 5. Source" hidden="1"/>
            <p:cNvSpPr>
              <a:spLocks noChangeArrowheads="1"/>
            </p:cNvSpPr>
            <p:nvPr userDrawn="1"/>
          </p:nvSpPr>
          <p:spPr bwMode="auto">
            <a:xfrm>
              <a:off x="117" y="3857"/>
              <a:ext cx="5418" cy="96"/>
            </a:xfrm>
            <a:prstGeom prst="rect">
              <a:avLst/>
            </a:prstGeom>
            <a:noFill/>
            <a:ln w="9525">
              <a:noFill/>
              <a:miter lim="800000"/>
              <a:headEnd/>
              <a:tailEnd/>
            </a:ln>
            <a:effectLst/>
          </p:spPr>
          <p:txBody>
            <a:bodyPr lIns="0" tIns="0" rIns="0" bIns="0" anchor="b">
              <a:spAutoFit/>
            </a:bodyPr>
            <a:lstStyle/>
            <a:p>
              <a:pPr marL="607794" indent="-607794" defTabSz="893906" fontAlgn="base">
                <a:spcBef>
                  <a:spcPct val="0"/>
                </a:spcBef>
                <a:spcAft>
                  <a:spcPct val="0"/>
                </a:spcAft>
                <a:tabLst>
                  <a:tab pos="611024" algn="l"/>
                </a:tabLst>
              </a:pPr>
              <a:r>
                <a:rPr lang="en-US" sz="1000" dirty="0">
                  <a:solidFill>
                    <a:srgbClr val="000000"/>
                  </a:solidFill>
                  <a:ea typeface="SimSun" pitchFamily="2" charset="-122"/>
                  <a:cs typeface="Tahoma" pitchFamily="34" charset="0"/>
                </a:rPr>
                <a:t>SOURCE: Source</a:t>
              </a:r>
            </a:p>
          </p:txBody>
        </p:sp>
      </p:grpSp>
      <p:grpSp>
        <p:nvGrpSpPr>
          <p:cNvPr id="3" name="ACET" hidden="1"/>
          <p:cNvGrpSpPr>
            <a:grpSpLocks/>
          </p:cNvGrpSpPr>
          <p:nvPr>
            <p:custDataLst>
              <p:tags r:id="rId10"/>
            </p:custDataLst>
          </p:nvPr>
        </p:nvGrpSpPr>
        <p:grpSpPr bwMode="auto">
          <a:xfrm>
            <a:off x="2037760" y="1504744"/>
            <a:ext cx="4265040" cy="516698"/>
            <a:chOff x="915" y="705"/>
            <a:chExt cx="2686" cy="325"/>
          </a:xfrm>
        </p:grpSpPr>
        <p:cxnSp>
          <p:nvCxnSpPr>
            <p:cNvPr id="1100810" name="AutoShape 10" hidden="1"/>
            <p:cNvCxnSpPr>
              <a:cxnSpLocks noChangeShapeType="1"/>
              <a:stCxn id="1100811" idx="4"/>
              <a:endCxn id="1100811" idx="6"/>
            </p:cNvCxnSpPr>
            <p:nvPr/>
          </p:nvCxnSpPr>
          <p:spPr bwMode="auto">
            <a:xfrm>
              <a:off x="915" y="1030"/>
              <a:ext cx="2686" cy="0"/>
            </a:xfrm>
            <a:prstGeom prst="straightConnector1">
              <a:avLst/>
            </a:prstGeom>
            <a:noFill/>
            <a:ln w="9525">
              <a:solidFill>
                <a:schemeClr val="tx1"/>
              </a:solidFill>
              <a:round/>
              <a:headEnd/>
              <a:tailEnd/>
            </a:ln>
            <a:effectLst/>
          </p:spPr>
        </p:cxnSp>
        <p:sp>
          <p:nvSpPr>
            <p:cNvPr id="1100811" name="AutoShape 11" hidden="1"/>
            <p:cNvSpPr>
              <a:spLocks noChangeArrowheads="1"/>
            </p:cNvSpPr>
            <p:nvPr/>
          </p:nvSpPr>
          <p:spPr bwMode="auto">
            <a:xfrm>
              <a:off x="915" y="705"/>
              <a:ext cx="2686" cy="325"/>
            </a:xfrm>
            <a:prstGeom prst="leftRightArrow">
              <a:avLst>
                <a:gd name="adj1" fmla="val 100000"/>
                <a:gd name="adj2" fmla="val 0"/>
              </a:avLst>
            </a:prstGeom>
            <a:noFill/>
            <a:ln w="9525">
              <a:noFill/>
              <a:miter lim="800000"/>
              <a:headEnd/>
              <a:tailEnd/>
            </a:ln>
            <a:effectLst/>
          </p:spPr>
          <p:txBody>
            <a:bodyPr lIns="0" tIns="0" rIns="0" bIns="17902" anchor="b">
              <a:spAutoFit/>
            </a:bodyPr>
            <a:lstStyle/>
            <a:p>
              <a:pPr defTabSz="911687" fontAlgn="base">
                <a:spcBef>
                  <a:spcPct val="0"/>
                </a:spcBef>
                <a:spcAft>
                  <a:spcPct val="0"/>
                </a:spcAft>
              </a:pPr>
              <a:r>
                <a:rPr lang="en-US" sz="1600" b="1" dirty="0">
                  <a:solidFill>
                    <a:srgbClr val="000000"/>
                  </a:solidFill>
                  <a:ea typeface="SimSun" pitchFamily="2" charset="-122"/>
                  <a:cs typeface="Tahoma" pitchFamily="34" charset="0"/>
                </a:rPr>
                <a:t>Title</a:t>
              </a:r>
            </a:p>
            <a:p>
              <a:pPr defTabSz="911687" fontAlgn="base">
                <a:spcBef>
                  <a:spcPct val="0"/>
                </a:spcBef>
                <a:spcAft>
                  <a:spcPct val="0"/>
                </a:spcAft>
              </a:pPr>
              <a:r>
                <a:rPr lang="en-US" sz="1600" dirty="0">
                  <a:solidFill>
                    <a:srgbClr val="000000"/>
                  </a:solidFill>
                  <a:ea typeface="SimSun" pitchFamily="2" charset="-122"/>
                  <a:cs typeface="Tahoma" pitchFamily="34" charset="0"/>
                </a:rPr>
                <a:t>Unit of measure</a:t>
              </a:r>
            </a:p>
          </p:txBody>
        </p:sp>
      </p:grpSp>
      <p:sp>
        <p:nvSpPr>
          <p:cNvPr id="1100812" name="McK 2. Slide Title"/>
          <p:cNvSpPr>
            <a:spLocks noGrp="1" noChangeArrowheads="1"/>
          </p:cNvSpPr>
          <p:nvPr>
            <p:ph type="title"/>
            <p:custDataLst>
              <p:tags r:id="rId11"/>
            </p:custDataLst>
          </p:nvPr>
        </p:nvSpPr>
        <p:spPr bwMode="auto">
          <a:xfrm>
            <a:off x="806825" y="296778"/>
            <a:ext cx="8115256"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dirty="0" smtClean="0"/>
              <a:t>Click to edit Master title style</a:t>
            </a:r>
          </a:p>
        </p:txBody>
      </p:sp>
      <p:sp>
        <p:nvSpPr>
          <p:cNvPr id="1100813" name="Rectangle 13"/>
          <p:cNvSpPr>
            <a:spLocks noGrp="1" noChangeArrowheads="1"/>
          </p:cNvSpPr>
          <p:nvPr>
            <p:ph type="sldNum" sz="quarter" idx="4"/>
            <p:custDataLst>
              <p:tags r:id="rId12"/>
            </p:custDataLst>
          </p:nvPr>
        </p:nvSpPr>
        <p:spPr bwMode="auto">
          <a:xfrm>
            <a:off x="8771456" y="6615050"/>
            <a:ext cx="194381" cy="152256"/>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r" defTabSz="911687">
              <a:lnSpc>
                <a:spcPct val="100000"/>
              </a:lnSpc>
              <a:spcBef>
                <a:spcPct val="0"/>
              </a:spcBef>
              <a:buClrTx/>
              <a:buSzTx/>
              <a:buFontTx/>
              <a:buNone/>
              <a:defRPr sz="1000">
                <a:solidFill>
                  <a:srgbClr val="000000"/>
                </a:solidFill>
                <a:cs typeface="Tahoma" pitchFamily="34" charset="0"/>
              </a:defRPr>
            </a:lvl1pPr>
          </a:lstStyle>
          <a:p>
            <a:pPr fontAlgn="base">
              <a:spcAft>
                <a:spcPct val="0"/>
              </a:spcAft>
            </a:pPr>
            <a:fld id="{30710141-2961-491F-B8A8-3AC1E159B106}" type="slidenum">
              <a:rPr lang="en-US">
                <a:ea typeface="SimSun" pitchFamily="2" charset="-122"/>
              </a:rPr>
              <a:pPr fontAlgn="base">
                <a:spcAft>
                  <a:spcPct val="0"/>
                </a:spcAft>
              </a:pPr>
              <a:t>‹#›</a:t>
            </a:fld>
            <a:r>
              <a:rPr lang="en-US" dirty="0">
                <a:ea typeface="SimSun" pitchFamily="2" charset="-122"/>
              </a:rPr>
              <a:t> </a:t>
            </a:r>
          </a:p>
        </p:txBody>
      </p:sp>
      <p:grpSp>
        <p:nvGrpSpPr>
          <p:cNvPr id="4" name="LegendBoxes" hidden="1"/>
          <p:cNvGrpSpPr>
            <a:grpSpLocks/>
          </p:cNvGrpSpPr>
          <p:nvPr>
            <p:custDataLst>
              <p:tags r:id="rId13"/>
            </p:custDataLst>
          </p:nvPr>
        </p:nvGrpSpPr>
        <p:grpSpPr bwMode="auto">
          <a:xfrm>
            <a:off x="8079784" y="1091742"/>
            <a:ext cx="847055" cy="983122"/>
            <a:chOff x="3394" y="517"/>
            <a:chExt cx="533" cy="619"/>
          </a:xfrm>
        </p:grpSpPr>
        <p:sp>
          <p:nvSpPr>
            <p:cNvPr id="1100815" name="LegendRectangle1" hidden="1"/>
            <p:cNvSpPr>
              <a:spLocks noChangeArrowheads="1"/>
            </p:cNvSpPr>
            <p:nvPr userDrawn="1"/>
          </p:nvSpPr>
          <p:spPr bwMode="auto">
            <a:xfrm>
              <a:off x="3394" y="526"/>
              <a:ext cx="104" cy="101"/>
            </a:xfrm>
            <a:prstGeom prst="rect">
              <a:avLst/>
            </a:prstGeom>
            <a:solidFill>
              <a:schemeClr val="accent1"/>
            </a:solidFill>
            <a:ln w="9525">
              <a:solidFill>
                <a:srgbClr val="808080"/>
              </a:solidFill>
              <a:miter lim="800000"/>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16" name="LegendRectangle2" hidden="1"/>
            <p:cNvSpPr>
              <a:spLocks noChangeArrowheads="1"/>
            </p:cNvSpPr>
            <p:nvPr userDrawn="1"/>
          </p:nvSpPr>
          <p:spPr bwMode="auto">
            <a:xfrm>
              <a:off x="3394" y="693"/>
              <a:ext cx="104" cy="101"/>
            </a:xfrm>
            <a:prstGeom prst="rect">
              <a:avLst/>
            </a:prstGeom>
            <a:solidFill>
              <a:schemeClr val="accent2"/>
            </a:solidFill>
            <a:ln w="9525">
              <a:solidFill>
                <a:srgbClr val="808080"/>
              </a:solidFill>
              <a:miter lim="800000"/>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17" name="LegendRectangle3" hidden="1"/>
            <p:cNvSpPr>
              <a:spLocks noChangeArrowheads="1"/>
            </p:cNvSpPr>
            <p:nvPr userDrawn="1"/>
          </p:nvSpPr>
          <p:spPr bwMode="auto">
            <a:xfrm>
              <a:off x="3394" y="860"/>
              <a:ext cx="104" cy="101"/>
            </a:xfrm>
            <a:prstGeom prst="rect">
              <a:avLst/>
            </a:prstGeom>
            <a:solidFill>
              <a:schemeClr val="hlink"/>
            </a:solidFill>
            <a:ln w="9525">
              <a:solidFill>
                <a:srgbClr val="808080"/>
              </a:solidFill>
              <a:miter lim="800000"/>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18" name="LegendRectangle4" hidden="1"/>
            <p:cNvSpPr>
              <a:spLocks noChangeArrowheads="1"/>
            </p:cNvSpPr>
            <p:nvPr userDrawn="1"/>
          </p:nvSpPr>
          <p:spPr bwMode="auto">
            <a:xfrm>
              <a:off x="3394" y="1027"/>
              <a:ext cx="104" cy="101"/>
            </a:xfrm>
            <a:prstGeom prst="rect">
              <a:avLst/>
            </a:prstGeom>
            <a:solidFill>
              <a:schemeClr val="folHlink"/>
            </a:solidFill>
            <a:ln w="9525">
              <a:solidFill>
                <a:srgbClr val="808080"/>
              </a:solidFill>
              <a:miter lim="800000"/>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19" name="Legend1" hidden="1"/>
            <p:cNvSpPr>
              <a:spLocks noChangeArrowheads="1"/>
            </p:cNvSpPr>
            <p:nvPr userDrawn="1"/>
          </p:nvSpPr>
          <p:spPr bwMode="auto">
            <a:xfrm>
              <a:off x="3554" y="517"/>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Legend1</a:t>
              </a:r>
            </a:p>
          </p:txBody>
        </p:sp>
        <p:sp>
          <p:nvSpPr>
            <p:cNvPr id="1100820" name="Legend2" hidden="1"/>
            <p:cNvSpPr>
              <a:spLocks noChangeArrowheads="1"/>
            </p:cNvSpPr>
            <p:nvPr userDrawn="1"/>
          </p:nvSpPr>
          <p:spPr bwMode="auto">
            <a:xfrm>
              <a:off x="3554" y="682"/>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Legend2</a:t>
              </a:r>
            </a:p>
          </p:txBody>
        </p:sp>
        <p:sp>
          <p:nvSpPr>
            <p:cNvPr id="1100821" name="Legend3" hidden="1"/>
            <p:cNvSpPr>
              <a:spLocks noChangeArrowheads="1"/>
            </p:cNvSpPr>
            <p:nvPr userDrawn="1"/>
          </p:nvSpPr>
          <p:spPr bwMode="auto">
            <a:xfrm>
              <a:off x="3554" y="848"/>
              <a:ext cx="369" cy="118"/>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Legend3</a:t>
              </a:r>
            </a:p>
          </p:txBody>
        </p:sp>
        <p:sp>
          <p:nvSpPr>
            <p:cNvPr id="1100822" name="Legend4" hidden="1"/>
            <p:cNvSpPr>
              <a:spLocks noChangeArrowheads="1"/>
            </p:cNvSpPr>
            <p:nvPr userDrawn="1"/>
          </p:nvSpPr>
          <p:spPr bwMode="auto">
            <a:xfrm>
              <a:off x="3554" y="1017"/>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Legend4</a:t>
              </a:r>
            </a:p>
          </p:txBody>
        </p:sp>
      </p:grpSp>
      <p:grpSp>
        <p:nvGrpSpPr>
          <p:cNvPr id="5" name="LegendLines" hidden="1"/>
          <p:cNvGrpSpPr>
            <a:grpSpLocks/>
          </p:cNvGrpSpPr>
          <p:nvPr>
            <p:custDataLst>
              <p:tags r:id="rId14"/>
            </p:custDataLst>
          </p:nvPr>
        </p:nvGrpSpPr>
        <p:grpSpPr bwMode="auto">
          <a:xfrm>
            <a:off x="7762295" y="1091767"/>
            <a:ext cx="1164541" cy="712623"/>
            <a:chOff x="2411" y="2748"/>
            <a:chExt cx="733" cy="449"/>
          </a:xfrm>
        </p:grpSpPr>
        <p:sp>
          <p:nvSpPr>
            <p:cNvPr id="1100824" name="LineLegend1" hidden="1"/>
            <p:cNvSpPr>
              <a:spLocks noChangeShapeType="1"/>
            </p:cNvSpPr>
            <p:nvPr/>
          </p:nvSpPr>
          <p:spPr bwMode="auto">
            <a:xfrm>
              <a:off x="2411" y="2807"/>
              <a:ext cx="288" cy="0"/>
            </a:xfrm>
            <a:prstGeom prst="line">
              <a:avLst/>
            </a:prstGeom>
            <a:noFill/>
            <a:ln w="28575">
              <a:solidFill>
                <a:schemeClr val="tx1"/>
              </a:solidFill>
              <a:round/>
              <a:headEnd/>
              <a:tailEnd/>
            </a:ln>
            <a:effectLst/>
          </p:spPr>
          <p:txBody>
            <a:bodyP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25" name="LineLegend2" hidden="1"/>
            <p:cNvSpPr>
              <a:spLocks noChangeShapeType="1"/>
            </p:cNvSpPr>
            <p:nvPr/>
          </p:nvSpPr>
          <p:spPr bwMode="auto">
            <a:xfrm>
              <a:off x="2411" y="2972"/>
              <a:ext cx="288" cy="0"/>
            </a:xfrm>
            <a:prstGeom prst="line">
              <a:avLst/>
            </a:prstGeom>
            <a:noFill/>
            <a:ln w="28575">
              <a:solidFill>
                <a:schemeClr val="tx1"/>
              </a:solidFill>
              <a:prstDash val="dash"/>
              <a:round/>
              <a:headEnd/>
              <a:tailEnd/>
            </a:ln>
            <a:effectLst/>
          </p:spPr>
          <p:txBody>
            <a:bodyP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26" name="LineLegend3" hidden="1"/>
            <p:cNvSpPr>
              <a:spLocks noChangeShapeType="1"/>
            </p:cNvSpPr>
            <p:nvPr/>
          </p:nvSpPr>
          <p:spPr bwMode="auto">
            <a:xfrm>
              <a:off x="2411" y="3137"/>
              <a:ext cx="288" cy="0"/>
            </a:xfrm>
            <a:prstGeom prst="line">
              <a:avLst/>
            </a:prstGeom>
            <a:noFill/>
            <a:ln w="28575">
              <a:solidFill>
                <a:schemeClr val="tx1"/>
              </a:solidFill>
              <a:prstDash val="sysDot"/>
              <a:round/>
              <a:headEnd/>
              <a:tailEnd/>
            </a:ln>
            <a:effectLst/>
          </p:spPr>
          <p:txBody>
            <a:bodyP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27" name="Legend1" hidden="1"/>
            <p:cNvSpPr>
              <a:spLocks noChangeArrowheads="1"/>
            </p:cNvSpPr>
            <p:nvPr userDrawn="1"/>
          </p:nvSpPr>
          <p:spPr bwMode="auto">
            <a:xfrm>
              <a:off x="2771" y="2748"/>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Legend1</a:t>
              </a:r>
            </a:p>
          </p:txBody>
        </p:sp>
        <p:sp>
          <p:nvSpPr>
            <p:cNvPr id="1100828" name="Legend2" hidden="1"/>
            <p:cNvSpPr>
              <a:spLocks noChangeArrowheads="1"/>
            </p:cNvSpPr>
            <p:nvPr userDrawn="1"/>
          </p:nvSpPr>
          <p:spPr bwMode="auto">
            <a:xfrm>
              <a:off x="2771" y="2914"/>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Legend2</a:t>
              </a:r>
            </a:p>
          </p:txBody>
        </p:sp>
        <p:sp>
          <p:nvSpPr>
            <p:cNvPr id="1100829" name="Legend3" hidden="1"/>
            <p:cNvSpPr>
              <a:spLocks noChangeArrowheads="1"/>
            </p:cNvSpPr>
            <p:nvPr userDrawn="1"/>
          </p:nvSpPr>
          <p:spPr bwMode="auto">
            <a:xfrm>
              <a:off x="2771" y="3078"/>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Legend3</a:t>
              </a:r>
            </a:p>
          </p:txBody>
        </p:sp>
      </p:grpSp>
      <p:grpSp>
        <p:nvGrpSpPr>
          <p:cNvPr id="6" name="Sticker" hidden="1"/>
          <p:cNvGrpSpPr>
            <a:grpSpLocks/>
          </p:cNvGrpSpPr>
          <p:nvPr>
            <p:custDataLst>
              <p:tags r:id="rId15"/>
            </p:custDataLst>
          </p:nvPr>
        </p:nvGrpSpPr>
        <p:grpSpPr bwMode="auto">
          <a:xfrm>
            <a:off x="7882679" y="1094949"/>
            <a:ext cx="1041024" cy="215402"/>
            <a:chOff x="4850" y="376"/>
            <a:chExt cx="656" cy="135"/>
          </a:xfrm>
        </p:grpSpPr>
        <p:cxnSp>
          <p:nvCxnSpPr>
            <p:cNvPr id="1100831" name="AutoShape 31" hidden="1"/>
            <p:cNvCxnSpPr>
              <a:cxnSpLocks noChangeShapeType="1"/>
              <a:stCxn id="1100832" idx="4"/>
              <a:endCxn id="1100832" idx="6"/>
            </p:cNvCxnSpPr>
            <p:nvPr userDrawn="1"/>
          </p:nvCxnSpPr>
          <p:spPr bwMode="auto">
            <a:xfrm>
              <a:off x="4850" y="511"/>
              <a:ext cx="656" cy="0"/>
            </a:xfrm>
            <a:prstGeom prst="straightConnector1">
              <a:avLst/>
            </a:prstGeom>
            <a:noFill/>
            <a:ln w="25400">
              <a:solidFill>
                <a:srgbClr val="808080"/>
              </a:solidFill>
              <a:round/>
              <a:headEnd/>
              <a:tailEnd/>
            </a:ln>
            <a:effectLst/>
          </p:spPr>
        </p:cxnSp>
        <p:sp>
          <p:nvSpPr>
            <p:cNvPr id="1100832" name="AutoShape 32" hidden="1"/>
            <p:cNvSpPr>
              <a:spLocks noChangeArrowheads="1"/>
            </p:cNvSpPr>
            <p:nvPr userDrawn="1"/>
          </p:nvSpPr>
          <p:spPr bwMode="auto">
            <a:xfrm>
              <a:off x="4850" y="376"/>
              <a:ext cx="656" cy="135"/>
            </a:xfrm>
            <a:prstGeom prst="leftRightArrow">
              <a:avLst>
                <a:gd name="adj1" fmla="val 100000"/>
                <a:gd name="adj2" fmla="val 0"/>
              </a:avLst>
            </a:prstGeom>
            <a:noFill/>
            <a:ln w="9525" algn="ctr">
              <a:noFill/>
              <a:miter lim="800000"/>
              <a:headEnd/>
              <a:tailEnd/>
            </a:ln>
            <a:effectLst/>
          </p:spPr>
          <p:txBody>
            <a:bodyPr wrap="none" lIns="26850" tIns="0" rIns="0" bIns="26850">
              <a:spAutoFit/>
            </a:bodyPr>
            <a:lstStyle/>
            <a:p>
              <a:pPr algn="r" defTabSz="893906" fontAlgn="base">
                <a:spcBef>
                  <a:spcPct val="0"/>
                </a:spcBef>
                <a:spcAft>
                  <a:spcPct val="0"/>
                </a:spcAft>
                <a:buClr>
                  <a:srgbClr val="0C3C6A"/>
                </a:buClr>
              </a:pPr>
              <a:r>
                <a:rPr lang="en-US" sz="1200" dirty="0">
                  <a:solidFill>
                    <a:srgbClr val="808080"/>
                  </a:solidFill>
                  <a:ea typeface="SimSun" pitchFamily="2" charset="-122"/>
                  <a:cs typeface="Tahoma" pitchFamily="34" charset="0"/>
                </a:rPr>
                <a:t>ILLUSTRATIVE</a:t>
              </a:r>
            </a:p>
          </p:txBody>
        </p:sp>
        <p:cxnSp>
          <p:nvCxnSpPr>
            <p:cNvPr id="1100833" name="AutoShape 33" hidden="1"/>
            <p:cNvCxnSpPr>
              <a:cxnSpLocks noChangeShapeType="1"/>
              <a:stCxn id="1100832" idx="2"/>
              <a:endCxn id="1100832" idx="4"/>
            </p:cNvCxnSpPr>
            <p:nvPr userDrawn="1"/>
          </p:nvCxnSpPr>
          <p:spPr bwMode="auto">
            <a:xfrm>
              <a:off x="4850" y="376"/>
              <a:ext cx="0" cy="135"/>
            </a:xfrm>
            <a:prstGeom prst="straightConnector1">
              <a:avLst/>
            </a:prstGeom>
            <a:noFill/>
            <a:ln w="9525">
              <a:solidFill>
                <a:srgbClr val="808080"/>
              </a:solidFill>
              <a:round/>
              <a:headEnd/>
              <a:tailEnd/>
            </a:ln>
            <a:effectLst/>
          </p:spPr>
        </p:cxnSp>
      </p:grpSp>
      <p:grpSp>
        <p:nvGrpSpPr>
          <p:cNvPr id="7" name="LegendMoons" hidden="1"/>
          <p:cNvGrpSpPr>
            <a:grpSpLocks/>
          </p:cNvGrpSpPr>
          <p:nvPr>
            <p:custDataLst>
              <p:tags r:id="rId16"/>
            </p:custDataLst>
          </p:nvPr>
        </p:nvGrpSpPr>
        <p:grpSpPr bwMode="auto">
          <a:xfrm>
            <a:off x="8000412" y="1094967"/>
            <a:ext cx="926425" cy="1307135"/>
            <a:chOff x="1104" y="2704"/>
            <a:chExt cx="583" cy="823"/>
          </a:xfrm>
        </p:grpSpPr>
        <p:grpSp>
          <p:nvGrpSpPr>
            <p:cNvPr id="8" name="MoonLegend1" hidden="1"/>
            <p:cNvGrpSpPr>
              <a:grpSpLocks noChangeAspect="1"/>
            </p:cNvGrpSpPr>
            <p:nvPr>
              <p:custDataLst>
                <p:tags r:id="rId23"/>
              </p:custDataLst>
            </p:nvPr>
          </p:nvGrpSpPr>
          <p:grpSpPr bwMode="auto">
            <a:xfrm>
              <a:off x="1104" y="2704"/>
              <a:ext cx="132" cy="132"/>
              <a:chOff x="4533" y="183"/>
              <a:chExt cx="144" cy="144"/>
            </a:xfrm>
          </p:grpSpPr>
          <p:sp>
            <p:nvSpPr>
              <p:cNvPr id="1100836" name="Oval 36" hidden="1"/>
              <p:cNvSpPr>
                <a:spLocks noChangeAspect="1" noChangeArrowheads="1"/>
              </p:cNvSpPr>
              <p:nvPr>
                <p:custDataLst>
                  <p:tags r:id="rId36"/>
                </p:custDataLst>
              </p:nvPr>
            </p:nvSpPr>
            <p:spPr bwMode="blackWhite">
              <a:xfrm>
                <a:off x="4533" y="183"/>
                <a:ext cx="144" cy="144"/>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37" name="Arc 37" hidden="1"/>
              <p:cNvSpPr>
                <a:spLocks noChangeAspect="1"/>
              </p:cNvSpPr>
              <p:nvPr>
                <p:custDataLst>
                  <p:tags r:id="rId37"/>
                </p:custDataLst>
              </p:nvPr>
            </p:nvSpPr>
            <p:spPr bwMode="black">
              <a:xfrm>
                <a:off x="4533" y="183"/>
                <a:ext cx="144" cy="144"/>
              </a:xfrm>
              <a:custGeom>
                <a:avLst/>
                <a:gdLst>
                  <a:gd name="G0" fmla="+- 21600 0 0"/>
                  <a:gd name="G1" fmla="+- 21600 0 0"/>
                  <a:gd name="G2" fmla="+- 21600 0 0"/>
                  <a:gd name="T0" fmla="*/ 21600 w 43200"/>
                  <a:gd name="T1" fmla="*/ 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path>
                  <a:path w="43200" h="43200" stroke="0" extrusionOk="0">
                    <a:moveTo>
                      <a:pt x="21599" y="0"/>
                    </a:moveTo>
                    <a:lnTo>
                      <a:pt x="21600" y="21600"/>
                    </a:lnTo>
                    <a:close/>
                  </a:path>
                </a:pathLst>
              </a:cu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grpSp>
          <p:nvGrpSpPr>
            <p:cNvPr id="9" name="MoonLegend2" hidden="1"/>
            <p:cNvGrpSpPr>
              <a:grpSpLocks noChangeAspect="1"/>
            </p:cNvGrpSpPr>
            <p:nvPr>
              <p:custDataLst>
                <p:tags r:id="rId24"/>
              </p:custDataLst>
            </p:nvPr>
          </p:nvGrpSpPr>
          <p:grpSpPr bwMode="auto">
            <a:xfrm>
              <a:off x="1104" y="2876"/>
              <a:ext cx="132" cy="132"/>
              <a:chOff x="1694" y="2044"/>
              <a:chExt cx="160" cy="160"/>
            </a:xfrm>
          </p:grpSpPr>
          <p:sp>
            <p:nvSpPr>
              <p:cNvPr id="1100839" name="Oval 39" hidden="1"/>
              <p:cNvSpPr>
                <a:spLocks noChangeAspect="1" noChangeArrowheads="1"/>
              </p:cNvSpPr>
              <p:nvPr>
                <p:custDataLst>
                  <p:tags r:id="rId34"/>
                </p:custDataLst>
              </p:nvPr>
            </p:nvSpPr>
            <p:spPr bwMode="blackWhite">
              <a:xfrm>
                <a:off x="1694" y="2044"/>
                <a:ext cx="160" cy="160"/>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40" name="Arc 40" hidden="1"/>
              <p:cNvSpPr>
                <a:spLocks noChangeAspect="1"/>
              </p:cNvSpPr>
              <p:nvPr>
                <p:custDataLst>
                  <p:tags r:id="rId35"/>
                </p:custDataLst>
              </p:nvPr>
            </p:nvSpPr>
            <p:spPr bwMode="black">
              <a:xfrm>
                <a:off x="1774" y="2044"/>
                <a:ext cx="80" cy="8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grpSp>
          <p:nvGrpSpPr>
            <p:cNvPr id="10" name="MoonLegend3" hidden="1"/>
            <p:cNvGrpSpPr>
              <a:grpSpLocks noChangeAspect="1"/>
            </p:cNvGrpSpPr>
            <p:nvPr>
              <p:custDataLst>
                <p:tags r:id="rId25"/>
              </p:custDataLst>
            </p:nvPr>
          </p:nvGrpSpPr>
          <p:grpSpPr bwMode="auto">
            <a:xfrm>
              <a:off x="1104" y="3049"/>
              <a:ext cx="132" cy="132"/>
              <a:chOff x="4495" y="897"/>
              <a:chExt cx="160" cy="160"/>
            </a:xfrm>
          </p:grpSpPr>
          <p:sp>
            <p:nvSpPr>
              <p:cNvPr id="1100842" name="Oval 42" hidden="1"/>
              <p:cNvSpPr>
                <a:spLocks noChangeAspect="1" noChangeArrowheads="1"/>
              </p:cNvSpPr>
              <p:nvPr>
                <p:custDataLst>
                  <p:tags r:id="rId32"/>
                </p:custDataLst>
              </p:nvPr>
            </p:nvSpPr>
            <p:spPr bwMode="blackWhite">
              <a:xfrm>
                <a:off x="4495" y="897"/>
                <a:ext cx="160" cy="160"/>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43" name="Arc 43" hidden="1"/>
              <p:cNvSpPr>
                <a:spLocks noChangeAspect="1"/>
              </p:cNvSpPr>
              <p:nvPr>
                <p:custDataLst>
                  <p:tags r:id="rId33"/>
                </p:custDataLst>
              </p:nvPr>
            </p:nvSpPr>
            <p:spPr bwMode="black">
              <a:xfrm>
                <a:off x="4575" y="897"/>
                <a:ext cx="80" cy="160"/>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grpSp>
          <p:nvGrpSpPr>
            <p:cNvPr id="11" name="MoonLegend4" hidden="1"/>
            <p:cNvGrpSpPr>
              <a:grpSpLocks noChangeAspect="1"/>
            </p:cNvGrpSpPr>
            <p:nvPr>
              <p:custDataLst>
                <p:tags r:id="rId26"/>
              </p:custDataLst>
            </p:nvPr>
          </p:nvGrpSpPr>
          <p:grpSpPr bwMode="auto">
            <a:xfrm>
              <a:off x="1104" y="3222"/>
              <a:ext cx="132" cy="132"/>
              <a:chOff x="4495" y="1198"/>
              <a:chExt cx="160" cy="160"/>
            </a:xfrm>
          </p:grpSpPr>
          <p:sp>
            <p:nvSpPr>
              <p:cNvPr id="1100845" name="Oval 45" hidden="1"/>
              <p:cNvSpPr>
                <a:spLocks noChangeAspect="1" noChangeArrowheads="1"/>
              </p:cNvSpPr>
              <p:nvPr>
                <p:custDataLst>
                  <p:tags r:id="rId30"/>
                </p:custDataLst>
              </p:nvPr>
            </p:nvSpPr>
            <p:spPr bwMode="blackWhite">
              <a:xfrm>
                <a:off x="4495" y="1198"/>
                <a:ext cx="160" cy="160"/>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46" name="Arc 46" hidden="1"/>
              <p:cNvSpPr>
                <a:spLocks noChangeAspect="1"/>
              </p:cNvSpPr>
              <p:nvPr>
                <p:custDataLst>
                  <p:tags r:id="rId31"/>
                </p:custDataLst>
              </p:nvPr>
            </p:nvSpPr>
            <p:spPr bwMode="black">
              <a:xfrm>
                <a:off x="4495" y="1198"/>
                <a:ext cx="160" cy="160"/>
              </a:xfrm>
              <a:custGeom>
                <a:avLst/>
                <a:gdLst>
                  <a:gd name="G0" fmla="+- 21600 0 0"/>
                  <a:gd name="G1" fmla="+- 21600 0 0"/>
                  <a:gd name="G2" fmla="+- 21600 0 0"/>
                  <a:gd name="T0" fmla="*/ 21600 w 43200"/>
                  <a:gd name="T1" fmla="*/ 0 h 43200"/>
                  <a:gd name="T2" fmla="*/ 0 w 43200"/>
                  <a:gd name="T3" fmla="*/ 21600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lnTo>
                      <a:pt x="21600" y="21600"/>
                    </a:lnTo>
                    <a:close/>
                  </a:path>
                </a:pathLst>
              </a:cu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grpSp>
          <p:nvGrpSpPr>
            <p:cNvPr id="12" name="MoonLegend5" hidden="1"/>
            <p:cNvGrpSpPr>
              <a:grpSpLocks noChangeAspect="1"/>
            </p:cNvGrpSpPr>
            <p:nvPr>
              <p:custDataLst>
                <p:tags r:id="rId27"/>
              </p:custDataLst>
            </p:nvPr>
          </p:nvGrpSpPr>
          <p:grpSpPr bwMode="auto">
            <a:xfrm>
              <a:off x="1104" y="3395"/>
              <a:ext cx="132" cy="132"/>
              <a:chOff x="4495" y="1440"/>
              <a:chExt cx="160" cy="160"/>
            </a:xfrm>
          </p:grpSpPr>
          <p:sp>
            <p:nvSpPr>
              <p:cNvPr id="1100848" name="Oval 48" hidden="1"/>
              <p:cNvSpPr>
                <a:spLocks noChangeAspect="1" noChangeArrowheads="1"/>
              </p:cNvSpPr>
              <p:nvPr>
                <p:custDataLst>
                  <p:tags r:id="rId28"/>
                </p:custDataLst>
              </p:nvPr>
            </p:nvSpPr>
            <p:spPr bwMode="blackWhite">
              <a:xfrm>
                <a:off x="4495" y="1440"/>
                <a:ext cx="160" cy="160"/>
              </a:xfrm>
              <a:prstGeom prst="ellipse">
                <a:avLst/>
              </a:prstGeom>
              <a:solidFill>
                <a:schemeClr val="accent1"/>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1100849" name="Oval 49" hidden="1"/>
              <p:cNvSpPr>
                <a:spLocks noChangeAspect="1" noChangeArrowheads="1"/>
              </p:cNvSpPr>
              <p:nvPr>
                <p:custDataLst>
                  <p:tags r:id="rId29"/>
                </p:custDataLst>
              </p:nvPr>
            </p:nvSpPr>
            <p:spPr bwMode="black">
              <a:xfrm>
                <a:off x="4495" y="1440"/>
                <a:ext cx="160" cy="160"/>
              </a:xfrm>
              <a:prstGeom prst="ellipse">
                <a:avLst/>
              </a:prstGeom>
              <a:solidFill>
                <a:schemeClr val="folHlink"/>
              </a:solidFill>
              <a:ln w="9525">
                <a:solidFill>
                  <a:schemeClr val="tx1"/>
                </a:solidFill>
                <a:round/>
                <a:headEnd/>
                <a:tailEnd/>
              </a:ln>
              <a:effectLst/>
            </p:spPr>
            <p:txBody>
              <a:bodyPr wrap="none" anchor="ctr"/>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grpSp>
        <p:sp>
          <p:nvSpPr>
            <p:cNvPr id="1100850" name="Legend1" hidden="1"/>
            <p:cNvSpPr>
              <a:spLocks noChangeArrowheads="1"/>
            </p:cNvSpPr>
            <p:nvPr userDrawn="1"/>
          </p:nvSpPr>
          <p:spPr bwMode="auto">
            <a:xfrm>
              <a:off x="1314" y="2710"/>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Legend1</a:t>
              </a:r>
            </a:p>
          </p:txBody>
        </p:sp>
        <p:sp>
          <p:nvSpPr>
            <p:cNvPr id="1100851" name="Legend2" hidden="1"/>
            <p:cNvSpPr>
              <a:spLocks noChangeArrowheads="1"/>
            </p:cNvSpPr>
            <p:nvPr userDrawn="1"/>
          </p:nvSpPr>
          <p:spPr bwMode="auto">
            <a:xfrm>
              <a:off x="1314" y="2883"/>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Legend2</a:t>
              </a:r>
            </a:p>
          </p:txBody>
        </p:sp>
        <p:sp>
          <p:nvSpPr>
            <p:cNvPr id="1100852" name="Legend3" hidden="1"/>
            <p:cNvSpPr>
              <a:spLocks noChangeArrowheads="1"/>
            </p:cNvSpPr>
            <p:nvPr userDrawn="1"/>
          </p:nvSpPr>
          <p:spPr bwMode="auto">
            <a:xfrm>
              <a:off x="1314" y="3056"/>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Legend3</a:t>
              </a:r>
            </a:p>
          </p:txBody>
        </p:sp>
        <p:sp>
          <p:nvSpPr>
            <p:cNvPr id="1100853" name="Legend4" hidden="1"/>
            <p:cNvSpPr>
              <a:spLocks noChangeArrowheads="1"/>
            </p:cNvSpPr>
            <p:nvPr userDrawn="1"/>
          </p:nvSpPr>
          <p:spPr bwMode="auto">
            <a:xfrm>
              <a:off x="1314" y="3230"/>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Legend4</a:t>
              </a:r>
            </a:p>
          </p:txBody>
        </p:sp>
        <p:sp>
          <p:nvSpPr>
            <p:cNvPr id="1100854" name="Legend5" hidden="1"/>
            <p:cNvSpPr>
              <a:spLocks noChangeArrowheads="1"/>
            </p:cNvSpPr>
            <p:nvPr userDrawn="1"/>
          </p:nvSpPr>
          <p:spPr bwMode="auto">
            <a:xfrm>
              <a:off x="1314" y="3402"/>
              <a:ext cx="373" cy="119"/>
            </a:xfrm>
            <a:prstGeom prst="rect">
              <a:avLst/>
            </a:prstGeom>
            <a:noFill/>
            <a:ln w="9525">
              <a:noFill/>
              <a:miter lim="800000"/>
              <a:headEnd/>
              <a:tailEnd/>
            </a:ln>
            <a:effectLst/>
          </p:spPr>
          <p:txBody>
            <a:bodyPr wrap="none" lIns="0" tIns="0" rIns="0" bIns="0" anchor="ctr">
              <a:spAutoFit/>
            </a:bodyPr>
            <a:lstStyle/>
            <a:p>
              <a:pPr defTabSz="911687" fontAlgn="base">
                <a:spcBef>
                  <a:spcPct val="0"/>
                </a:spcBef>
                <a:spcAft>
                  <a:spcPct val="0"/>
                </a:spcAft>
              </a:pPr>
              <a:r>
                <a:rPr lang="en-US" sz="1200" dirty="0">
                  <a:solidFill>
                    <a:srgbClr val="000000"/>
                  </a:solidFill>
                  <a:ea typeface="SimSun" pitchFamily="2" charset="-122"/>
                  <a:cs typeface="Tahoma" pitchFamily="34" charset="0"/>
                </a:rPr>
                <a:t>Legend5</a:t>
              </a:r>
            </a:p>
          </p:txBody>
        </p:sp>
      </p:grpSp>
      <p:sp>
        <p:nvSpPr>
          <p:cNvPr id="1100855" name="Rectangle 55"/>
          <p:cNvSpPr>
            <a:spLocks noGrp="1" noChangeArrowheads="1"/>
          </p:cNvSpPr>
          <p:nvPr>
            <p:ph type="body" idx="1"/>
            <p:custDataLst>
              <p:tags r:id="rId17"/>
            </p:custDataLst>
          </p:nvPr>
        </p:nvSpPr>
        <p:spPr bwMode="auto">
          <a:xfrm>
            <a:off x="2037759" y="2079764"/>
            <a:ext cx="4302296" cy="124720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0856" name="Working Draft" hidden="1"/>
          <p:cNvSpPr txBox="1">
            <a:spLocks noChangeArrowheads="1"/>
          </p:cNvSpPr>
          <p:nvPr>
            <p:custDataLst>
              <p:tags r:id="rId18"/>
            </p:custDataLst>
          </p:nvPr>
        </p:nvSpPr>
        <p:spPr bwMode="auto">
          <a:xfrm rot="5400000">
            <a:off x="8110312" y="3127595"/>
            <a:ext cx="1905431" cy="94214"/>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600" dirty="0">
                <a:solidFill>
                  <a:srgbClr val="000000"/>
                </a:solidFill>
                <a:ea typeface="SimSun" pitchFamily="2" charset="-122"/>
                <a:cs typeface="Tahoma" pitchFamily="34" charset="0"/>
              </a:rPr>
              <a:t>Working Draft - Last Modified 10/12/2011 11:09:24 PM</a:t>
            </a:r>
            <a:endParaRPr lang="en-US" sz="1600" dirty="0">
              <a:solidFill>
                <a:srgbClr val="000000"/>
              </a:solidFill>
              <a:ea typeface="SimSun" pitchFamily="2" charset="-122"/>
              <a:cs typeface="Tahoma" pitchFamily="34" charset="0"/>
            </a:endParaRPr>
          </a:p>
        </p:txBody>
      </p:sp>
      <p:sp>
        <p:nvSpPr>
          <p:cNvPr id="1100857" name="Printed" hidden="1"/>
          <p:cNvSpPr txBox="1">
            <a:spLocks noChangeArrowheads="1"/>
          </p:cNvSpPr>
          <p:nvPr>
            <p:custDataLst>
              <p:tags r:id="rId19"/>
            </p:custDataLst>
          </p:nvPr>
        </p:nvSpPr>
        <p:spPr bwMode="auto">
          <a:xfrm rot="5400000">
            <a:off x="8497921" y="4500347"/>
            <a:ext cx="1130175" cy="94214"/>
          </a:xfrm>
          <a:prstGeom prst="rect">
            <a:avLst/>
          </a:prstGeom>
          <a:noFill/>
          <a:ln w="9525">
            <a:noFill/>
            <a:miter lim="800000"/>
            <a:headEnd/>
            <a:tailEnd/>
          </a:ln>
          <a:effectLst/>
        </p:spPr>
        <p:txBody>
          <a:bodyPr wrap="none" lIns="0" tIns="0" rIns="0" bIns="0">
            <a:spAutoFit/>
          </a:bodyPr>
          <a:lstStyle/>
          <a:p>
            <a:pPr defTabSz="911687" fontAlgn="base">
              <a:spcBef>
                <a:spcPct val="0"/>
              </a:spcBef>
              <a:spcAft>
                <a:spcPct val="0"/>
              </a:spcAft>
            </a:pPr>
            <a:r>
              <a:rPr lang="en-US" sz="600" dirty="0">
                <a:solidFill>
                  <a:srgbClr val="000000"/>
                </a:solidFill>
                <a:ea typeface="SimSun" pitchFamily="2" charset="-122"/>
                <a:cs typeface="Tahoma" pitchFamily="34" charset="0"/>
              </a:rPr>
              <a:t>Printed 10/12/2011 12:08:02 PM</a:t>
            </a:r>
            <a:endParaRPr lang="en-US" sz="1600" dirty="0">
              <a:solidFill>
                <a:srgbClr val="000000"/>
              </a:solidFill>
              <a:ea typeface="SimSun" pitchFamily="2" charset="-122"/>
              <a:cs typeface="Tahoma" pitchFamily="34" charset="0"/>
            </a:endParaRPr>
          </a:p>
        </p:txBody>
      </p:sp>
      <p:sp>
        <p:nvSpPr>
          <p:cNvPr id="1100858" name="doc id"/>
          <p:cNvSpPr>
            <a:spLocks noChangeArrowheads="1"/>
          </p:cNvSpPr>
          <p:nvPr>
            <p:custDataLst>
              <p:tags r:id="rId20"/>
            </p:custDataLst>
          </p:nvPr>
        </p:nvSpPr>
        <p:spPr bwMode="auto">
          <a:xfrm>
            <a:off x="8264446" y="37255"/>
            <a:ext cx="657655" cy="121480"/>
          </a:xfrm>
          <a:prstGeom prst="rect">
            <a:avLst/>
          </a:prstGeom>
          <a:noFill/>
          <a:ln w="9525">
            <a:noFill/>
            <a:miter lim="800000"/>
            <a:headEnd/>
            <a:tailEnd/>
          </a:ln>
          <a:effectLst/>
        </p:spPr>
        <p:txBody>
          <a:bodyPr wrap="none" lIns="0" tIns="0" rIns="0" bIns="0"/>
          <a:lstStyle/>
          <a:p>
            <a:pPr algn="r" defTabSz="893906" fontAlgn="base">
              <a:spcBef>
                <a:spcPct val="0"/>
              </a:spcBef>
              <a:spcAft>
                <a:spcPct val="0"/>
              </a:spcAft>
            </a:pPr>
            <a:endParaRPr lang="en-US" sz="800" dirty="0">
              <a:solidFill>
                <a:srgbClr val="000000"/>
              </a:solidFill>
              <a:ea typeface="SimSun" pitchFamily="2" charset="-122"/>
              <a:cs typeface="Tahoma" pitchFamily="34" charset="0"/>
            </a:endParaRPr>
          </a:p>
        </p:txBody>
      </p:sp>
      <p:sp>
        <p:nvSpPr>
          <p:cNvPr id="1100859" name="Line 59"/>
          <p:cNvSpPr>
            <a:spLocks noChangeShapeType="1"/>
          </p:cNvSpPr>
          <p:nvPr>
            <p:custDataLst>
              <p:tags r:id="rId21"/>
            </p:custDataLst>
          </p:nvPr>
        </p:nvSpPr>
        <p:spPr bwMode="auto">
          <a:xfrm>
            <a:off x="189522" y="950047"/>
            <a:ext cx="8776296" cy="0"/>
          </a:xfrm>
          <a:prstGeom prst="line">
            <a:avLst/>
          </a:prstGeom>
          <a:noFill/>
          <a:ln w="25400">
            <a:solidFill>
              <a:srgbClr val="7F7F7F"/>
            </a:solidFill>
            <a:round/>
            <a:headEnd/>
            <a:tailEnd/>
          </a:ln>
          <a:effectLst/>
        </p:spPr>
        <p:txBody>
          <a:bodyPr lIns="93106" tIns="46555" rIns="93106" bIns="46555"/>
          <a:lstStyle/>
          <a:p>
            <a:pPr algn="ctr" fontAlgn="base">
              <a:lnSpc>
                <a:spcPct val="89000"/>
              </a:lnSpc>
              <a:spcBef>
                <a:spcPct val="20000"/>
              </a:spcBef>
              <a:spcAft>
                <a:spcPct val="0"/>
              </a:spcAft>
              <a:buClr>
                <a:srgbClr val="0C3C6A"/>
              </a:buClr>
              <a:buSzPct val="125000"/>
              <a:buFont typeface="Tahoma" pitchFamily="34" charset="0"/>
              <a:buChar char="▪"/>
            </a:pPr>
            <a:endParaRPr lang="en-US" sz="1200" dirty="0">
              <a:solidFill>
                <a:srgbClr val="000000"/>
              </a:solidFill>
              <a:ea typeface="SimSun" pitchFamily="2" charset="-122"/>
            </a:endParaRPr>
          </a:p>
        </p:txBody>
      </p:sp>
      <p:sp>
        <p:nvSpPr>
          <p:cNvPr id="63" name="Rectangle 9"/>
          <p:cNvSpPr>
            <a:spLocks noChangeArrowheads="1"/>
          </p:cNvSpPr>
          <p:nvPr>
            <p:custDataLst>
              <p:tags r:id="rId22"/>
            </p:custDataLst>
          </p:nvPr>
        </p:nvSpPr>
        <p:spPr bwMode="auto">
          <a:xfrm>
            <a:off x="2014157" y="6669465"/>
            <a:ext cx="4769233" cy="76944"/>
          </a:xfrm>
          <a:prstGeom prst="rect">
            <a:avLst/>
          </a:prstGeom>
          <a:noFill/>
          <a:ln w="9525">
            <a:noFill/>
            <a:miter lim="800000"/>
            <a:headEnd/>
            <a:tailEnd/>
          </a:ln>
        </p:spPr>
        <p:txBody>
          <a:bodyPr wrap="square" lIns="0" tIns="0" rIns="0" bIns="0">
            <a:spAutoFit/>
          </a:bodyPr>
          <a:lstStyle/>
          <a:p>
            <a:pPr algn="ctr" defTabSz="912366" fontAlgn="base">
              <a:lnSpc>
                <a:spcPct val="50000"/>
              </a:lnSpc>
              <a:spcBef>
                <a:spcPts val="700"/>
              </a:spcBef>
              <a:spcAft>
                <a:spcPct val="0"/>
              </a:spcAft>
              <a:buFont typeface="Tahoma" pitchFamily="34" charset="0"/>
              <a:buNone/>
              <a:defRPr/>
            </a:pPr>
            <a:r>
              <a:rPr lang="en-US" sz="1000" dirty="0">
                <a:solidFill>
                  <a:srgbClr val="000000"/>
                </a:solidFill>
                <a:ea typeface="SimSun" pitchFamily="2" charset="-122"/>
                <a:cs typeface="Tahoma" pitchFamily="34" charset="0"/>
              </a:rPr>
              <a:t>TVA Restricted Information - Deliberative and Pre-Decisional Privileged </a:t>
            </a:r>
          </a:p>
        </p:txBody>
      </p:sp>
    </p:spTree>
    <p:extLst>
      <p:ext uri="{BB962C8B-B14F-4D97-AF65-F5344CB8AC3E}">
        <p14:creationId xmlns:p14="http://schemas.microsoft.com/office/powerpoint/2010/main" val="227484724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Lst>
  <p:hf hdr="0" ftr="0" dt="0"/>
  <p:txStyles>
    <p:titleStyle>
      <a:lvl1pPr algn="l" defTabSz="911687" rtl="0" fontAlgn="base">
        <a:spcBef>
          <a:spcPct val="0"/>
        </a:spcBef>
        <a:spcAft>
          <a:spcPct val="0"/>
        </a:spcAft>
        <a:defRPr sz="2400" b="1">
          <a:solidFill>
            <a:schemeClr val="tx2"/>
          </a:solidFill>
          <a:latin typeface="+mj-lt"/>
          <a:ea typeface="+mj-ea"/>
          <a:cs typeface="+mj-cs"/>
        </a:defRPr>
      </a:lvl1pPr>
      <a:lvl2pPr algn="l" defTabSz="911687" rtl="0" fontAlgn="base">
        <a:spcBef>
          <a:spcPct val="0"/>
        </a:spcBef>
        <a:spcAft>
          <a:spcPct val="0"/>
        </a:spcAft>
        <a:defRPr sz="2000" b="1">
          <a:solidFill>
            <a:schemeClr val="tx2"/>
          </a:solidFill>
          <a:latin typeface="Tahoma" pitchFamily="34" charset="0"/>
          <a:cs typeface="Arial" charset="0"/>
        </a:defRPr>
      </a:lvl2pPr>
      <a:lvl3pPr algn="l" defTabSz="911687" rtl="0" fontAlgn="base">
        <a:spcBef>
          <a:spcPct val="0"/>
        </a:spcBef>
        <a:spcAft>
          <a:spcPct val="0"/>
        </a:spcAft>
        <a:defRPr sz="2000" b="1">
          <a:solidFill>
            <a:schemeClr val="tx2"/>
          </a:solidFill>
          <a:latin typeface="Tahoma" pitchFamily="34" charset="0"/>
          <a:cs typeface="Arial" charset="0"/>
        </a:defRPr>
      </a:lvl3pPr>
      <a:lvl4pPr algn="l" defTabSz="911687" rtl="0" fontAlgn="base">
        <a:spcBef>
          <a:spcPct val="0"/>
        </a:spcBef>
        <a:spcAft>
          <a:spcPct val="0"/>
        </a:spcAft>
        <a:defRPr sz="2000" b="1">
          <a:solidFill>
            <a:schemeClr val="tx2"/>
          </a:solidFill>
          <a:latin typeface="Tahoma" pitchFamily="34" charset="0"/>
          <a:cs typeface="Arial" charset="0"/>
        </a:defRPr>
      </a:lvl4pPr>
      <a:lvl5pPr algn="l" defTabSz="911687" rtl="0" fontAlgn="base">
        <a:spcBef>
          <a:spcPct val="0"/>
        </a:spcBef>
        <a:spcAft>
          <a:spcPct val="0"/>
        </a:spcAft>
        <a:defRPr sz="2000" b="1">
          <a:solidFill>
            <a:schemeClr val="tx2"/>
          </a:solidFill>
          <a:latin typeface="Tahoma" pitchFamily="34" charset="0"/>
          <a:cs typeface="Arial" charset="0"/>
        </a:defRPr>
      </a:lvl5pPr>
      <a:lvl6pPr marL="465531" algn="l" defTabSz="911687" rtl="0" fontAlgn="base">
        <a:spcBef>
          <a:spcPct val="0"/>
        </a:spcBef>
        <a:spcAft>
          <a:spcPct val="0"/>
        </a:spcAft>
        <a:defRPr sz="2000" b="1">
          <a:solidFill>
            <a:schemeClr val="tx2"/>
          </a:solidFill>
          <a:latin typeface="Tahoma" pitchFamily="34" charset="0"/>
          <a:cs typeface="Arial" charset="0"/>
        </a:defRPr>
      </a:lvl6pPr>
      <a:lvl7pPr marL="931086" algn="l" defTabSz="911687" rtl="0" fontAlgn="base">
        <a:spcBef>
          <a:spcPct val="0"/>
        </a:spcBef>
        <a:spcAft>
          <a:spcPct val="0"/>
        </a:spcAft>
        <a:defRPr sz="2000" b="1">
          <a:solidFill>
            <a:schemeClr val="tx2"/>
          </a:solidFill>
          <a:latin typeface="Tahoma" pitchFamily="34" charset="0"/>
          <a:cs typeface="Arial" charset="0"/>
        </a:defRPr>
      </a:lvl7pPr>
      <a:lvl8pPr marL="1396629" algn="l" defTabSz="911687" rtl="0" fontAlgn="base">
        <a:spcBef>
          <a:spcPct val="0"/>
        </a:spcBef>
        <a:spcAft>
          <a:spcPct val="0"/>
        </a:spcAft>
        <a:defRPr sz="2000" b="1">
          <a:solidFill>
            <a:schemeClr val="tx2"/>
          </a:solidFill>
          <a:latin typeface="Tahoma" pitchFamily="34" charset="0"/>
          <a:cs typeface="Arial" charset="0"/>
        </a:defRPr>
      </a:lvl8pPr>
      <a:lvl9pPr marL="1862170" algn="l" defTabSz="911687" rtl="0" fontAlgn="base">
        <a:spcBef>
          <a:spcPct val="0"/>
        </a:spcBef>
        <a:spcAft>
          <a:spcPct val="0"/>
        </a:spcAft>
        <a:defRPr sz="2000" b="1">
          <a:solidFill>
            <a:schemeClr val="tx2"/>
          </a:solidFill>
          <a:latin typeface="Tahoma" pitchFamily="34" charset="0"/>
          <a:cs typeface="Arial" charset="0"/>
        </a:defRPr>
      </a:lvl9pPr>
    </p:titleStyle>
    <p:bodyStyle>
      <a:lvl1pPr algn="l" defTabSz="893906" rtl="0" fontAlgn="base">
        <a:spcBef>
          <a:spcPct val="0"/>
        </a:spcBef>
        <a:spcAft>
          <a:spcPct val="0"/>
        </a:spcAft>
        <a:buClr>
          <a:schemeClr val="tx2"/>
        </a:buClr>
        <a:defRPr sz="1600">
          <a:solidFill>
            <a:schemeClr val="tx1"/>
          </a:solidFill>
          <a:latin typeface="+mn-lt"/>
          <a:ea typeface="+mn-ea"/>
          <a:cs typeface="+mn-cs"/>
        </a:defRPr>
      </a:lvl1pPr>
      <a:lvl2pPr marL="193976" indent="-192360" algn="l" defTabSz="893906" rtl="0" fontAlgn="base">
        <a:spcBef>
          <a:spcPct val="0"/>
        </a:spcBef>
        <a:spcAft>
          <a:spcPct val="0"/>
        </a:spcAft>
        <a:buClr>
          <a:schemeClr val="tx2"/>
        </a:buClr>
        <a:buSzPct val="125000"/>
        <a:buFont typeface="Tahoma" pitchFamily="34" charset="0"/>
        <a:buChar char="▪"/>
        <a:defRPr sz="1600">
          <a:solidFill>
            <a:schemeClr val="tx1"/>
          </a:solidFill>
          <a:latin typeface="+mn-lt"/>
          <a:cs typeface="+mn-cs"/>
        </a:defRPr>
      </a:lvl2pPr>
      <a:lvl3pPr marL="455839" indent="-260251" algn="l" defTabSz="893906" rtl="0" fontAlgn="base">
        <a:spcBef>
          <a:spcPct val="0"/>
        </a:spcBef>
        <a:spcAft>
          <a:spcPct val="0"/>
        </a:spcAft>
        <a:buClr>
          <a:schemeClr val="tx2"/>
        </a:buClr>
        <a:buSzPct val="120000"/>
        <a:buFont typeface="Tahoma" pitchFamily="34" charset="0"/>
        <a:buChar char="–"/>
        <a:defRPr sz="1600">
          <a:solidFill>
            <a:schemeClr val="tx1"/>
          </a:solidFill>
          <a:latin typeface="+mn-lt"/>
          <a:cs typeface="+mn-cs"/>
        </a:defRPr>
      </a:lvl3pPr>
      <a:lvl4pPr marL="612641" indent="-155177" algn="l" defTabSz="893906" rtl="0" fontAlgn="base">
        <a:spcBef>
          <a:spcPct val="0"/>
        </a:spcBef>
        <a:spcAft>
          <a:spcPct val="0"/>
        </a:spcAft>
        <a:buClr>
          <a:schemeClr val="tx2"/>
        </a:buClr>
        <a:buSzPct val="120000"/>
        <a:buFont typeface="Tahoma" pitchFamily="34" charset="0"/>
        <a:buChar char="▫"/>
        <a:defRPr sz="1600">
          <a:solidFill>
            <a:schemeClr val="tx1"/>
          </a:solidFill>
          <a:latin typeface="+mn-lt"/>
          <a:cs typeface="+mn-cs"/>
        </a:defRPr>
      </a:lvl4pPr>
      <a:lvl5pPr marL="745192"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5pPr>
      <a:lvl6pPr marL="1210734"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6pPr>
      <a:lvl7pPr marL="1676277"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7pPr>
      <a:lvl8pPr marL="2141820"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8pPr>
      <a:lvl9pPr marL="2607360" indent="-130934" algn="l" defTabSz="893906" rtl="0" fontAlgn="base">
        <a:spcBef>
          <a:spcPct val="0"/>
        </a:spcBef>
        <a:spcAft>
          <a:spcPct val="0"/>
        </a:spcAft>
        <a:buClr>
          <a:schemeClr val="tx2"/>
        </a:buClr>
        <a:buSzPct val="89000"/>
        <a:buFont typeface="Tahoma" pitchFamily="34" charset="0"/>
        <a:buChar char="-"/>
        <a:defRPr sz="1600">
          <a:solidFill>
            <a:schemeClr val="tx1"/>
          </a:solidFill>
          <a:latin typeface="+mn-lt"/>
          <a:cs typeface="+mn-cs"/>
        </a:defRPr>
      </a:lvl9pPr>
    </p:bodyStyle>
    <p:otherStyle>
      <a:defPPr>
        <a:defRPr lang="en-US"/>
      </a:defPPr>
      <a:lvl1pPr marL="0" algn="l" defTabSz="931086" rtl="0" eaLnBrk="1" latinLnBrk="0" hangingPunct="1">
        <a:defRPr sz="1800" kern="1200">
          <a:solidFill>
            <a:schemeClr val="tx1"/>
          </a:solidFill>
          <a:latin typeface="+mn-lt"/>
          <a:ea typeface="+mn-ea"/>
          <a:cs typeface="+mn-cs"/>
        </a:defRPr>
      </a:lvl1pPr>
      <a:lvl2pPr marL="465531" algn="l" defTabSz="931086" rtl="0" eaLnBrk="1" latinLnBrk="0" hangingPunct="1">
        <a:defRPr sz="1800" kern="1200">
          <a:solidFill>
            <a:schemeClr val="tx1"/>
          </a:solidFill>
          <a:latin typeface="+mn-lt"/>
          <a:ea typeface="+mn-ea"/>
          <a:cs typeface="+mn-cs"/>
        </a:defRPr>
      </a:lvl2pPr>
      <a:lvl3pPr marL="931086" algn="l" defTabSz="931086" rtl="0" eaLnBrk="1" latinLnBrk="0" hangingPunct="1">
        <a:defRPr sz="1800" kern="1200">
          <a:solidFill>
            <a:schemeClr val="tx1"/>
          </a:solidFill>
          <a:latin typeface="+mn-lt"/>
          <a:ea typeface="+mn-ea"/>
          <a:cs typeface="+mn-cs"/>
        </a:defRPr>
      </a:lvl3pPr>
      <a:lvl4pPr marL="1396629" algn="l" defTabSz="931086" rtl="0" eaLnBrk="1" latinLnBrk="0" hangingPunct="1">
        <a:defRPr sz="1800" kern="1200">
          <a:solidFill>
            <a:schemeClr val="tx1"/>
          </a:solidFill>
          <a:latin typeface="+mn-lt"/>
          <a:ea typeface="+mn-ea"/>
          <a:cs typeface="+mn-cs"/>
        </a:defRPr>
      </a:lvl4pPr>
      <a:lvl5pPr marL="1862170" algn="l" defTabSz="931086" rtl="0" eaLnBrk="1" latinLnBrk="0" hangingPunct="1">
        <a:defRPr sz="1800" kern="1200">
          <a:solidFill>
            <a:schemeClr val="tx1"/>
          </a:solidFill>
          <a:latin typeface="+mn-lt"/>
          <a:ea typeface="+mn-ea"/>
          <a:cs typeface="+mn-cs"/>
        </a:defRPr>
      </a:lvl5pPr>
      <a:lvl6pPr marL="2327712" algn="l" defTabSz="931086" rtl="0" eaLnBrk="1" latinLnBrk="0" hangingPunct="1">
        <a:defRPr sz="1800" kern="1200">
          <a:solidFill>
            <a:schemeClr val="tx1"/>
          </a:solidFill>
          <a:latin typeface="+mn-lt"/>
          <a:ea typeface="+mn-ea"/>
          <a:cs typeface="+mn-cs"/>
        </a:defRPr>
      </a:lvl6pPr>
      <a:lvl7pPr marL="2793254" algn="l" defTabSz="931086" rtl="0" eaLnBrk="1" latinLnBrk="0" hangingPunct="1">
        <a:defRPr sz="1800" kern="1200">
          <a:solidFill>
            <a:schemeClr val="tx1"/>
          </a:solidFill>
          <a:latin typeface="+mn-lt"/>
          <a:ea typeface="+mn-ea"/>
          <a:cs typeface="+mn-cs"/>
        </a:defRPr>
      </a:lvl7pPr>
      <a:lvl8pPr marL="3258796" algn="l" defTabSz="931086" rtl="0" eaLnBrk="1" latinLnBrk="0" hangingPunct="1">
        <a:defRPr sz="1800" kern="1200">
          <a:solidFill>
            <a:schemeClr val="tx1"/>
          </a:solidFill>
          <a:latin typeface="+mn-lt"/>
          <a:ea typeface="+mn-ea"/>
          <a:cs typeface="+mn-cs"/>
        </a:defRPr>
      </a:lvl8pPr>
      <a:lvl9pPr marL="3724341" algn="l" defTabSz="931086"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5"/>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131290-2680-4DDE-ABE8-4D23CE6D5099}" type="datetime1">
              <a:rPr lang="en-US" smtClean="0">
                <a:solidFill>
                  <a:prstClr val="black">
                    <a:tint val="75000"/>
                  </a:prstClr>
                </a:solidFill>
                <a:cs typeface="Tahoma" pitchFamily="34" charset="0"/>
              </a:rPr>
              <a:pPr/>
              <a:t>5/10/2017</a:t>
            </a:fld>
            <a:endParaRPr lang="en-US" dirty="0">
              <a:solidFill>
                <a:prstClr val="black">
                  <a:tint val="75000"/>
                </a:prstClr>
              </a:solidFill>
              <a:cs typeface="Tahoma" pitchFamily="34" charset="0"/>
            </a:endParaRPr>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cs typeface="Tahoma" pitchFamily="34" charset="0"/>
            </a:endParaRPr>
          </a:p>
        </p:txBody>
      </p:sp>
      <p:sp>
        <p:nvSpPr>
          <p:cNvPr id="6" name="Slide Number Placeholder 6"/>
          <p:cNvSpPr>
            <a:spLocks noGrp="1"/>
          </p:cNvSpPr>
          <p:nvPr>
            <p:ph type="sldNum" sz="quarter" idx="4"/>
          </p:nvPr>
        </p:nvSpPr>
        <p:spPr>
          <a:xfrm>
            <a:off x="6553200" y="6356352"/>
            <a:ext cx="2133600" cy="365125"/>
          </a:xfrm>
          <a:prstGeom prst="rect">
            <a:avLst/>
          </a:prstGeom>
        </p:spPr>
        <p:txBody>
          <a:bodyPr/>
          <a:lstStyle/>
          <a:p>
            <a:fld id="{8E029D41-BAAE-43C2-9EF3-AC2F574C4A58}" type="slidenum">
              <a:rPr lang="en-US">
                <a:solidFill>
                  <a:prstClr val="black"/>
                </a:solidFill>
                <a:cs typeface="Tahoma" pitchFamily="34" charset="0"/>
              </a:rPr>
              <a:pPr/>
              <a:t>‹#›</a:t>
            </a:fld>
            <a:endParaRPr lang="en-US" dirty="0">
              <a:solidFill>
                <a:prstClr val="black"/>
              </a:solidFill>
              <a:cs typeface="Tahoma" pitchFamily="34" charset="0"/>
            </a:endParaRPr>
          </a:p>
        </p:txBody>
      </p:sp>
      <p:pic>
        <p:nvPicPr>
          <p:cNvPr id="7" name="Picture 24" descr="Pos TVA Logo"/>
          <p:cNvPicPr>
            <a:picLocks noChangeAspect="1" noChangeArrowheads="1"/>
          </p:cNvPicPr>
          <p:nvPr userDrawn="1">
            <p:custDataLst>
              <p:tags r:id="rId13"/>
            </p:custDataLst>
          </p:nvPr>
        </p:nvPicPr>
        <p:blipFill>
          <a:blip r:embed="rId14" cstate="print"/>
          <a:srcRect/>
          <a:stretch>
            <a:fillRect/>
          </a:stretch>
        </p:blipFill>
        <p:spPr bwMode="auto">
          <a:xfrm>
            <a:off x="8610600" y="6313715"/>
            <a:ext cx="362844" cy="364442"/>
          </a:xfrm>
          <a:prstGeom prst="rect">
            <a:avLst/>
          </a:prstGeom>
          <a:noFill/>
          <a:ln w="9525">
            <a:noFill/>
            <a:miter lim="800000"/>
            <a:headEnd/>
            <a:tailEnd/>
          </a:ln>
        </p:spPr>
      </p:pic>
    </p:spTree>
    <p:extLst>
      <p:ext uri="{BB962C8B-B14F-4D97-AF65-F5344CB8AC3E}">
        <p14:creationId xmlns:p14="http://schemas.microsoft.com/office/powerpoint/2010/main" val="1047871247"/>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33.xml"/><Relationship Id="rId7" Type="http://schemas.openxmlformats.org/officeDocument/2006/relationships/oleObject" Target="../embeddings/oleObject7.bin"/><Relationship Id="rId2" Type="http://schemas.openxmlformats.org/officeDocument/2006/relationships/tags" Target="../tags/tag132.xml"/><Relationship Id="rId1" Type="http://schemas.openxmlformats.org/officeDocument/2006/relationships/vmlDrawing" Target="../drawings/vmlDrawing7.v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134.xml"/></Relationships>
</file>

<file path=ppt/slides/_rels/slide1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0.xml"/><Relationship Id="rId7" Type="http://schemas.openxmlformats.org/officeDocument/2006/relationships/diagramColors" Target="../diagrams/colors1.xml"/><Relationship Id="rId2" Type="http://schemas.openxmlformats.org/officeDocument/2006/relationships/slideLayout" Target="../slideLayouts/slideLayout12.xml"/><Relationship Id="rId1" Type="http://schemas.openxmlformats.org/officeDocument/2006/relationships/tags" Target="../tags/tag14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14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14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14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14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148.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ags" Target="../tags/tag149.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2.xml"/><Relationship Id="rId1" Type="http://schemas.openxmlformats.org/officeDocument/2006/relationships/tags" Target="../tags/tag13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13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ags" Target="../tags/tag13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13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139.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140.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141.xml"/><Relationship Id="rId5" Type="http://schemas.openxmlformats.org/officeDocument/2006/relationships/chart" Target="../charts/char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1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33400" y="3124201"/>
            <a:ext cx="6934200" cy="1436133"/>
          </a:xfrm>
        </p:spPr>
        <p:txBody>
          <a:bodyPr/>
          <a:lstStyle/>
          <a:p>
            <a:pPr algn="l"/>
            <a:r>
              <a:rPr lang="en-US" sz="2800" dirty="0" smtClean="0">
                <a:solidFill>
                  <a:schemeClr val="tx2"/>
                </a:solidFill>
                <a:latin typeface="Tahoma" panose="020B0604030504040204" pitchFamily="34" charset="0"/>
                <a:ea typeface="Tahoma" panose="020B0604030504040204" pitchFamily="34" charset="0"/>
                <a:cs typeface="Tahoma" panose="020B0604030504040204" pitchFamily="34" charset="0"/>
              </a:rPr>
              <a:t>JOINT power accountants’ association MEETING</a:t>
            </a:r>
            <a:br>
              <a:rPr lang="en-US" sz="2800" dirty="0" smtClean="0">
                <a:solidFill>
                  <a:schemeClr val="tx2"/>
                </a:solidFill>
                <a:latin typeface="Tahoma" panose="020B0604030504040204" pitchFamily="34" charset="0"/>
                <a:ea typeface="Tahoma" panose="020B0604030504040204" pitchFamily="34" charset="0"/>
                <a:cs typeface="Tahoma" panose="020B0604030504040204" pitchFamily="34" charset="0"/>
              </a:rPr>
            </a:br>
            <a:r>
              <a:rPr lang="en-US" sz="1800" dirty="0" smtClean="0">
                <a:solidFill>
                  <a:schemeClr val="tx2"/>
                </a:solidFill>
                <a:latin typeface="Tahoma" panose="020B0604030504040204" pitchFamily="34" charset="0"/>
                <a:ea typeface="Tahoma" panose="020B0604030504040204" pitchFamily="34" charset="0"/>
                <a:cs typeface="Tahoma" panose="020B0604030504040204" pitchFamily="34" charset="0"/>
              </a:rPr>
              <a:t>maY12, 2017</a:t>
            </a:r>
            <a:endParaRPr lang="en-US" sz="3200"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074" name="Rectangle 42" hidden="1"/>
          <p:cNvGraphicFramePr>
            <a:graphicFrameLocks/>
          </p:cNvGraphicFramePr>
          <p:nvPr>
            <p:custDataLst>
              <p:tags r:id="rId2"/>
            </p:custDataLst>
          </p:nvPr>
        </p:nvGraphicFramePr>
        <p:xfrm>
          <a:off x="4" y="1"/>
          <a:ext cx="158751" cy="158750"/>
        </p:xfrm>
        <a:graphic>
          <a:graphicData uri="http://schemas.openxmlformats.org/presentationml/2006/ole">
            <mc:AlternateContent xmlns:mc="http://schemas.openxmlformats.org/markup-compatibility/2006">
              <mc:Choice xmlns:v="urn:schemas-microsoft-com:vml" Requires="v">
                <p:oleObj spid="_x0000_s6309" name="think-cell Slide" r:id="rId7" imgW="0" imgH="0" progId="">
                  <p:embed/>
                </p:oleObj>
              </mc:Choice>
              <mc:Fallback>
                <p:oleObj name="think-cell Slide" r:id="rId7" imgW="0" imgH="0" progId="">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4" y="1"/>
                        <a:ext cx="158751"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 name="Rectangle 3"/>
          <p:cNvSpPr>
            <a:spLocks noChangeArrowheads="1"/>
          </p:cNvSpPr>
          <p:nvPr>
            <p:custDataLst>
              <p:tags r:id="rId3"/>
            </p:custDataLst>
          </p:nvPr>
        </p:nvSpPr>
        <p:spPr bwMode="gray">
          <a:xfrm>
            <a:off x="711860" y="0"/>
            <a:ext cx="8278813" cy="369332"/>
          </a:xfrm>
          <a:prstGeom prst="rect">
            <a:avLst/>
          </a:prstGeom>
          <a:noFill/>
          <a:ln w="9525">
            <a:noFill/>
            <a:miter lim="800000"/>
            <a:headEnd/>
            <a:tailEnd/>
          </a:ln>
        </p:spPr>
        <p:txBody>
          <a:bodyPr wrap="square" lIns="0" tIns="0" rIns="0" bIns="0">
            <a:spAutoFit/>
          </a:bodyPr>
          <a:lstStyle/>
          <a:p>
            <a:pPr fontAlgn="base">
              <a:spcBef>
                <a:spcPct val="0"/>
              </a:spcBef>
              <a:spcAft>
                <a:spcPct val="0"/>
              </a:spcAft>
            </a:pPr>
            <a:r>
              <a:rPr lang="en-US" sz="2400" b="1" dirty="0">
                <a:solidFill>
                  <a:srgbClr val="0C3C6A"/>
                </a:solidFill>
                <a:cs typeface="Tahoma" pitchFamily="34" charset="0"/>
              </a:rPr>
              <a:t>						</a:t>
            </a:r>
          </a:p>
        </p:txBody>
      </p:sp>
      <p:sp>
        <p:nvSpPr>
          <p:cNvPr id="2" name="TextBox 1"/>
          <p:cNvSpPr txBox="1"/>
          <p:nvPr/>
        </p:nvSpPr>
        <p:spPr>
          <a:xfrm>
            <a:off x="533400" y="4572000"/>
            <a:ext cx="5956374" cy="369332"/>
          </a:xfrm>
          <a:prstGeom prst="rect">
            <a:avLst/>
          </a:prstGeom>
          <a:noFill/>
        </p:spPr>
        <p:txBody>
          <a:bodyPr wrap="none" rtlCol="0">
            <a:spAutoFit/>
          </a:bodyPr>
          <a:lstStyle/>
          <a:p>
            <a:r>
              <a:rPr lang="en-US" dirty="0" smtClean="0">
                <a:solidFill>
                  <a:prstClr val="white"/>
                </a:solidFill>
                <a:latin typeface="Tahoma" panose="020B0604030504040204" pitchFamily="34" charset="0"/>
                <a:ea typeface="Tahoma" panose="020B0604030504040204" pitchFamily="34" charset="0"/>
                <a:cs typeface="Tahoma" panose="020B0604030504040204" pitchFamily="34" charset="0"/>
              </a:rPr>
              <a:t>Jason Sparkman and Anita Vandiver, Regulatory Analysts</a:t>
            </a:r>
            <a:endParaRPr lang="en-US" dirty="0">
              <a:solidFill>
                <a:prstClr val="white"/>
              </a:solidFill>
              <a:latin typeface="Tahoma" panose="020B0604030504040204" pitchFamily="34" charset="0"/>
              <a:ea typeface="Tahoma" panose="020B0604030504040204" pitchFamily="34" charset="0"/>
              <a:cs typeface="Tahoma" panose="020B0604030504040204" pitchFamily="34" charset="0"/>
            </a:endParaRPr>
          </a:p>
        </p:txBody>
      </p:sp>
      <p:pic>
        <p:nvPicPr>
          <p:cNvPr id="7" name="Picture 24" descr="Pos TVA Logo"/>
          <p:cNvPicPr>
            <a:picLocks noChangeAspect="1" noChangeArrowheads="1"/>
          </p:cNvPicPr>
          <p:nvPr>
            <p:custDataLst>
              <p:tags r:id="rId4"/>
            </p:custDataLst>
          </p:nvPr>
        </p:nvPicPr>
        <p:blipFill>
          <a:blip r:embed="rId8" cstate="print"/>
          <a:srcRect/>
          <a:stretch>
            <a:fillRect/>
          </a:stretch>
        </p:blipFill>
        <p:spPr bwMode="auto">
          <a:xfrm>
            <a:off x="533401" y="391104"/>
            <a:ext cx="630207" cy="632981"/>
          </a:xfrm>
          <a:prstGeom prst="rect">
            <a:avLst/>
          </a:prstGeom>
          <a:noFill/>
          <a:ln w="9525">
            <a:noFill/>
            <a:miter lim="800000"/>
            <a:headEnd/>
            <a:tailEnd/>
          </a:ln>
        </p:spPr>
      </p:pic>
    </p:spTree>
    <p:extLst>
      <p:ext uri="{BB962C8B-B14F-4D97-AF65-F5344CB8AC3E}">
        <p14:creationId xmlns:p14="http://schemas.microsoft.com/office/powerpoint/2010/main" val="1615091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9" y="24825"/>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2017 Regulatory Initiatives</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10</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Diagram 1"/>
          <p:cNvGraphicFramePr/>
          <p:nvPr>
            <p:extLst>
              <p:ext uri="{D42A27DB-BD31-4B8C-83A1-F6EECF244321}">
                <p14:modId xmlns:p14="http://schemas.microsoft.com/office/powerpoint/2010/main" val="2718647749"/>
              </p:ext>
            </p:extLst>
          </p:nvPr>
        </p:nvGraphicFramePr>
        <p:xfrm>
          <a:off x="152400" y="838200"/>
          <a:ext cx="8839200" cy="2336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258912435"/>
              </p:ext>
            </p:extLst>
          </p:nvPr>
        </p:nvGraphicFramePr>
        <p:xfrm>
          <a:off x="152400" y="2438400"/>
          <a:ext cx="8534400" cy="1889760"/>
        </p:xfrm>
        <a:graphic>
          <a:graphicData uri="http://schemas.openxmlformats.org/drawingml/2006/table">
            <a:tbl>
              <a:tblPr firstRow="1" bandRow="1">
                <a:tableStyleId>{5C22544A-7EE6-4342-B048-85BDC9FD1C3A}</a:tableStyleId>
              </a:tblPr>
              <a:tblGrid>
                <a:gridCol w="1407736"/>
                <a:gridCol w="1407736"/>
                <a:gridCol w="1407736"/>
                <a:gridCol w="1407736"/>
                <a:gridCol w="1495720"/>
                <a:gridCol w="1407736"/>
              </a:tblGrid>
              <a:tr h="370840">
                <a:tc>
                  <a:txBody>
                    <a:bodyPr/>
                    <a:lstStyle/>
                    <a:p>
                      <a:pPr algn="ctr"/>
                      <a:r>
                        <a:rPr lang="en-US" sz="1400" b="0" dirty="0" smtClean="0">
                          <a:latin typeface="Arial Narrow" panose="020B0606020202030204" pitchFamily="34" charset="0"/>
                          <a:ea typeface="Tahoma" panose="020B0604030504040204" pitchFamily="34" charset="0"/>
                          <a:cs typeface="Tahoma" panose="020B0604030504040204" pitchFamily="34" charset="0"/>
                        </a:rPr>
                        <a:t>Pole Attachment Rate Implementation</a:t>
                      </a:r>
                    </a:p>
                  </a:txBody>
                  <a:tcPr anchor="ctr">
                    <a:solidFill>
                      <a:schemeClr val="accent3">
                        <a:lumMod val="75000"/>
                      </a:schemeClr>
                    </a:solidFill>
                  </a:tcPr>
                </a:tc>
                <a:tc>
                  <a:txBody>
                    <a:bodyPr/>
                    <a:lstStyle/>
                    <a:p>
                      <a:pPr algn="ctr"/>
                      <a:endParaRPr lang="en-US" sz="1400" b="0" dirty="0" smtClean="0">
                        <a:latin typeface="Arial Narrow" panose="020B0606020202030204" pitchFamily="34" charset="0"/>
                        <a:ea typeface="Tahoma" panose="020B0604030504040204" pitchFamily="34" charset="0"/>
                        <a:cs typeface="Tahoma" panose="020B0604030504040204" pitchFamily="34" charset="0"/>
                      </a:endParaRPr>
                    </a:p>
                    <a:p>
                      <a:pPr algn="ctr"/>
                      <a:endParaRPr lang="en-US" sz="1400" b="0" dirty="0" smtClean="0">
                        <a:latin typeface="Arial Narrow" panose="020B0606020202030204" pitchFamily="34" charset="0"/>
                        <a:ea typeface="Tahoma" panose="020B0604030504040204" pitchFamily="34" charset="0"/>
                        <a:cs typeface="Tahoma" panose="020B0604030504040204" pitchFamily="34" charset="0"/>
                      </a:endParaRPr>
                    </a:p>
                    <a:p>
                      <a:pPr algn="ctr"/>
                      <a:r>
                        <a:rPr lang="en-US" sz="1400" b="0" dirty="0" smtClean="0">
                          <a:latin typeface="Arial Narrow" panose="020B0606020202030204" pitchFamily="34" charset="0"/>
                          <a:ea typeface="Tahoma" panose="020B0604030504040204" pitchFamily="34" charset="0"/>
                          <a:cs typeface="Tahoma" panose="020B0604030504040204" pitchFamily="34" charset="0"/>
                        </a:rPr>
                        <a:t>Merger Guidance</a:t>
                      </a:r>
                    </a:p>
                  </a:txBody>
                  <a:tcPr anchor="ct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latin typeface="Arial Narrow" panose="020B0606020202030204" pitchFamily="34" charset="0"/>
                          <a:ea typeface="Tahoma" panose="020B0604030504040204" pitchFamily="34" charset="0"/>
                          <a:cs typeface="Tahoma" panose="020B0604030504040204" pitchFamily="34" charset="0"/>
                        </a:rPr>
                        <a:t>Pole Attachment Rate Implementation</a:t>
                      </a:r>
                    </a:p>
                  </a:txBody>
                  <a:tcPr anchor="ctr">
                    <a:solidFill>
                      <a:schemeClr val="accent3">
                        <a:lumMod val="75000"/>
                      </a:schemeClr>
                    </a:solidFill>
                  </a:tcPr>
                </a:tc>
                <a:tc>
                  <a:txBody>
                    <a:bodyPr/>
                    <a:lstStyle/>
                    <a:p>
                      <a:pPr algn="ctr"/>
                      <a:r>
                        <a:rPr lang="en-US" sz="1400" b="0" dirty="0" smtClean="0">
                          <a:latin typeface="Arial Narrow" panose="020B0606020202030204" pitchFamily="34" charset="0"/>
                          <a:ea typeface="Tahoma" panose="020B0604030504040204" pitchFamily="34" charset="0"/>
                          <a:cs typeface="Tahoma" panose="020B0604030504040204" pitchFamily="34" charset="0"/>
                        </a:rPr>
                        <a:t>LPC Guideline</a:t>
                      </a:r>
                      <a:r>
                        <a:rPr lang="en-US" sz="1400" b="0" baseline="0" dirty="0" smtClean="0">
                          <a:latin typeface="Arial Narrow" panose="020B0606020202030204" pitchFamily="34" charset="0"/>
                          <a:ea typeface="Tahoma" panose="020B0604030504040204" pitchFamily="34" charset="0"/>
                          <a:cs typeface="Tahoma" panose="020B0604030504040204" pitchFamily="34" charset="0"/>
                        </a:rPr>
                        <a:t> Amounts / LRA Guidance</a:t>
                      </a:r>
                      <a:endParaRPr lang="en-US" sz="1400" b="0" dirty="0" smtClean="0">
                        <a:latin typeface="Arial Narrow" panose="020B0606020202030204" pitchFamily="34" charset="0"/>
                        <a:ea typeface="Tahoma" panose="020B0604030504040204" pitchFamily="34" charset="0"/>
                        <a:cs typeface="Tahoma" panose="020B0604030504040204" pitchFamily="34" charset="0"/>
                      </a:endParaRPr>
                    </a:p>
                  </a:txBody>
                  <a:tcPr anchor="ctr">
                    <a:solidFill>
                      <a:schemeClr val="accent3">
                        <a:lumMod val="75000"/>
                      </a:schemeClr>
                    </a:solidFill>
                  </a:tcPr>
                </a:tc>
                <a:tc>
                  <a:txBody>
                    <a:bodyPr/>
                    <a:lstStyle/>
                    <a:p>
                      <a:pPr algn="ctr"/>
                      <a:endParaRPr lang="en-US" sz="1400" b="0" dirty="0" smtClean="0">
                        <a:latin typeface="Arial Narrow" panose="020B0606020202030204" pitchFamily="34" charset="0"/>
                        <a:ea typeface="Tahoma" panose="020B0604030504040204" pitchFamily="34" charset="0"/>
                        <a:cs typeface="Tahoma" panose="020B0604030504040204" pitchFamily="34" charset="0"/>
                      </a:endParaRPr>
                    </a:p>
                    <a:p>
                      <a:pPr algn="ctr"/>
                      <a:r>
                        <a:rPr lang="en-US" sz="1400" b="0" dirty="0" smtClean="0">
                          <a:latin typeface="Arial Narrow" panose="020B0606020202030204" pitchFamily="34" charset="0"/>
                          <a:ea typeface="Tahoma" panose="020B0604030504040204" pitchFamily="34" charset="0"/>
                          <a:cs typeface="Tahoma" panose="020B0604030504040204" pitchFamily="34" charset="0"/>
                        </a:rPr>
                        <a:t>Complaint Resolution Process</a:t>
                      </a:r>
                    </a:p>
                  </a:txBody>
                  <a:tcPr anchor="ctr">
                    <a:solidFill>
                      <a:schemeClr val="accent3">
                        <a:lumMod val="75000"/>
                      </a:schemeClr>
                    </a:solidFill>
                  </a:tcPr>
                </a:tc>
                <a:tc>
                  <a:txBody>
                    <a:bodyPr/>
                    <a:lstStyle/>
                    <a:p>
                      <a:pPr algn="ctr"/>
                      <a:r>
                        <a:rPr lang="en-US" sz="1400" b="0" dirty="0" smtClean="0">
                          <a:latin typeface="Arial Narrow" panose="020B0606020202030204" pitchFamily="34" charset="0"/>
                          <a:ea typeface="Tahoma" panose="020B0604030504040204" pitchFamily="34" charset="0"/>
                          <a:cs typeface="Tahoma" panose="020B0604030504040204" pitchFamily="34" charset="0"/>
                        </a:rPr>
                        <a:t>Pole Attachment Rate Implementation</a:t>
                      </a:r>
                      <a:endParaRPr lang="en-US" sz="1400" b="0" dirty="0">
                        <a:latin typeface="Arial Narrow" panose="020B0606020202030204" pitchFamily="34" charset="0"/>
                        <a:ea typeface="Tahoma" panose="020B0604030504040204" pitchFamily="34" charset="0"/>
                        <a:cs typeface="Tahoma" panose="020B0604030504040204" pitchFamily="34" charset="0"/>
                      </a:endParaRPr>
                    </a:p>
                  </a:txBody>
                  <a:tcPr anchor="ctr">
                    <a:solidFill>
                      <a:schemeClr val="accent3">
                        <a:lumMod val="75000"/>
                      </a:schemeClr>
                    </a:solidFill>
                  </a:tcPr>
                </a:tc>
              </a:tr>
              <a:tr h="370840">
                <a:tc>
                  <a:txBody>
                    <a:bodyPr/>
                    <a:lstStyle/>
                    <a:p>
                      <a:pPr algn="ctr"/>
                      <a:r>
                        <a:rPr lang="en-US" sz="1400" dirty="0" smtClean="0">
                          <a:latin typeface="Arial Narrow" panose="020B0606020202030204" pitchFamily="34" charset="0"/>
                          <a:ea typeface="Tahoma" panose="020B0604030504040204" pitchFamily="34" charset="0"/>
                          <a:cs typeface="Tahoma" panose="020B0604030504040204" pitchFamily="34" charset="0"/>
                        </a:rPr>
                        <a:t>LPCs populate rate template using current DARS data, submit to TVA</a:t>
                      </a:r>
                      <a:endParaRPr lang="en-US" sz="1400" dirty="0">
                        <a:latin typeface="Arial Narrow" panose="020B0606020202030204" pitchFamily="34" charset="0"/>
                        <a:ea typeface="Tahoma" panose="020B0604030504040204" pitchFamily="34" charset="0"/>
                        <a:cs typeface="Tahoma" panose="020B0604030504040204" pitchFamily="34" charset="0"/>
                      </a:endParaRPr>
                    </a:p>
                  </a:txBody>
                  <a:tcPr anchor="ctr">
                    <a:solidFill>
                      <a:schemeClr val="bg1">
                        <a:lumMod val="75000"/>
                      </a:schemeClr>
                    </a:solidFill>
                  </a:tcPr>
                </a:tc>
                <a:tc>
                  <a:txBody>
                    <a:bodyPr/>
                    <a:lstStyle/>
                    <a:p>
                      <a:pPr algn="ctr"/>
                      <a:r>
                        <a:rPr lang="en-US" sz="1400" dirty="0" smtClean="0">
                          <a:latin typeface="Arial Narrow" panose="020B0606020202030204" pitchFamily="34" charset="0"/>
                          <a:ea typeface="Tahoma" panose="020B0604030504040204" pitchFamily="34" charset="0"/>
                          <a:cs typeface="Tahoma" panose="020B0604030504040204" pitchFamily="34" charset="0"/>
                        </a:rPr>
                        <a:t>TVA provides policy documents to LPCs</a:t>
                      </a:r>
                    </a:p>
                  </a:txBody>
                  <a:tcPr anchor="ctr">
                    <a:solidFill>
                      <a:schemeClr val="bg1">
                        <a:lumMod val="75000"/>
                      </a:schemeClr>
                    </a:solidFill>
                  </a:tcPr>
                </a:tc>
                <a:tc>
                  <a:txBody>
                    <a:bodyPr/>
                    <a:lstStyle/>
                    <a:p>
                      <a:pPr algn="ctr"/>
                      <a:r>
                        <a:rPr lang="en-US" sz="1400" dirty="0" smtClean="0">
                          <a:latin typeface="Arial Narrow" panose="020B0606020202030204" pitchFamily="34" charset="0"/>
                          <a:ea typeface="Tahoma" panose="020B0604030504040204" pitchFamily="34" charset="0"/>
                          <a:cs typeface="Tahoma" panose="020B0604030504040204" pitchFamily="34" charset="0"/>
                        </a:rPr>
                        <a:t>Approval</a:t>
                      </a:r>
                      <a:r>
                        <a:rPr lang="en-US" sz="1400" baseline="0" dirty="0" smtClean="0">
                          <a:latin typeface="Arial Narrow" panose="020B0606020202030204" pitchFamily="34" charset="0"/>
                          <a:ea typeface="Tahoma" panose="020B0604030504040204" pitchFamily="34" charset="0"/>
                          <a:cs typeface="Tahoma" panose="020B0604030504040204" pitchFamily="34" charset="0"/>
                        </a:rPr>
                        <a:t> of mechanism to address rate o</a:t>
                      </a:r>
                      <a:r>
                        <a:rPr lang="en-US" sz="1400" dirty="0" smtClean="0">
                          <a:latin typeface="Arial Narrow" panose="020B0606020202030204" pitchFamily="34" charset="0"/>
                          <a:ea typeface="Tahoma" panose="020B0604030504040204" pitchFamily="34" charset="0"/>
                          <a:cs typeface="Tahoma" panose="020B0604030504040204" pitchFamily="34" charset="0"/>
                        </a:rPr>
                        <a:t>utliers shared with</a:t>
                      </a:r>
                      <a:r>
                        <a:rPr lang="en-US" sz="1400" baseline="0" dirty="0" smtClean="0">
                          <a:latin typeface="Arial Narrow" panose="020B0606020202030204" pitchFamily="34" charset="0"/>
                          <a:ea typeface="Tahoma" panose="020B0604030504040204" pitchFamily="34" charset="0"/>
                          <a:cs typeface="Tahoma" panose="020B0604030504040204" pitchFamily="34" charset="0"/>
                        </a:rPr>
                        <a:t> LPCs</a:t>
                      </a:r>
                      <a:endParaRPr lang="en-US" sz="1400" dirty="0" smtClean="0">
                        <a:latin typeface="Arial Narrow" panose="020B0606020202030204" pitchFamily="34" charset="0"/>
                        <a:ea typeface="Tahoma" panose="020B0604030504040204" pitchFamily="34" charset="0"/>
                        <a:cs typeface="Tahoma" panose="020B0604030504040204" pitchFamily="34" charset="0"/>
                      </a:endParaRPr>
                    </a:p>
                  </a:txBody>
                  <a:tcPr anchor="ctr">
                    <a:solidFill>
                      <a:schemeClr val="bg1">
                        <a:lumMod val="75000"/>
                      </a:schemeClr>
                    </a:solidFill>
                  </a:tcPr>
                </a:tc>
                <a:tc>
                  <a:txBody>
                    <a:bodyPr/>
                    <a:lstStyle/>
                    <a:p>
                      <a:pPr algn="ctr"/>
                      <a:r>
                        <a:rPr lang="en-US" sz="1400" dirty="0" smtClean="0">
                          <a:latin typeface="Arial Narrow" panose="020B0606020202030204" pitchFamily="34" charset="0"/>
                          <a:ea typeface="Tahoma" panose="020B0604030504040204" pitchFamily="34" charset="0"/>
                          <a:cs typeface="Tahoma" panose="020B0604030504040204" pitchFamily="34" charset="0"/>
                        </a:rPr>
                        <a:t>TVA provides LPC guideline amounts and “Guidance for Local Rate Adjustments” </a:t>
                      </a:r>
                    </a:p>
                  </a:txBody>
                  <a:tcPr anchor="ctr">
                    <a:solidFill>
                      <a:schemeClr val="bg1">
                        <a:lumMod val="75000"/>
                      </a:schemeClr>
                    </a:solidFill>
                  </a:tcPr>
                </a:tc>
                <a:tc>
                  <a:txBody>
                    <a:bodyPr/>
                    <a:lstStyle/>
                    <a:p>
                      <a:pPr algn="ctr"/>
                      <a:r>
                        <a:rPr lang="en-US" sz="1400" dirty="0" smtClean="0">
                          <a:latin typeface="Arial Narrow" panose="020B0606020202030204" pitchFamily="34" charset="0"/>
                          <a:ea typeface="Tahoma" panose="020B0604030504040204" pitchFamily="34" charset="0"/>
                          <a:cs typeface="Tahoma" panose="020B0604030504040204" pitchFamily="34" charset="0"/>
                        </a:rPr>
                        <a:t>LPCs encouraged to update websites and Rules &amp; Regulations</a:t>
                      </a:r>
                    </a:p>
                  </a:txBody>
                  <a:tcPr anchor="ctr">
                    <a:solidFill>
                      <a:schemeClr val="bg1">
                        <a:lumMod val="75000"/>
                      </a:schemeClr>
                    </a:solidFill>
                  </a:tcPr>
                </a:tc>
                <a:tc>
                  <a:txBody>
                    <a:bodyPr/>
                    <a:lstStyle/>
                    <a:p>
                      <a:pPr algn="ctr"/>
                      <a:r>
                        <a:rPr lang="en-US" sz="1400" dirty="0" smtClean="0">
                          <a:latin typeface="Arial Narrow" panose="020B0606020202030204" pitchFamily="34" charset="0"/>
                          <a:ea typeface="Tahoma" panose="020B0604030504040204" pitchFamily="34" charset="0"/>
                          <a:cs typeface="Tahoma" panose="020B0604030504040204" pitchFamily="34" charset="0"/>
                        </a:rPr>
                        <a:t>Pole attachment c</a:t>
                      </a:r>
                      <a:r>
                        <a:rPr lang="en-US" sz="1400" baseline="0" dirty="0" smtClean="0">
                          <a:latin typeface="Arial Narrow" panose="020B0606020202030204" pitchFamily="34" charset="0"/>
                          <a:ea typeface="Tahoma" panose="020B0604030504040204" pitchFamily="34" charset="0"/>
                          <a:cs typeface="Tahoma" panose="020B0604030504040204" pitchFamily="34" charset="0"/>
                        </a:rPr>
                        <a:t>ontract amendment available</a:t>
                      </a:r>
                      <a:endParaRPr lang="en-US" sz="1400" dirty="0">
                        <a:latin typeface="Arial Narrow" panose="020B0606020202030204" pitchFamily="34" charset="0"/>
                        <a:ea typeface="Tahoma" panose="020B0604030504040204" pitchFamily="34" charset="0"/>
                        <a:cs typeface="Tahoma" panose="020B0604030504040204" pitchFamily="34" charset="0"/>
                      </a:endParaRPr>
                    </a:p>
                  </a:txBody>
                  <a:tcPr anchor="ctr">
                    <a:solidFill>
                      <a:schemeClr val="bg1">
                        <a:lumMod val="75000"/>
                      </a:schemeClr>
                    </a:solidFill>
                  </a:tcPr>
                </a:tc>
              </a:tr>
            </a:tbl>
          </a:graphicData>
        </a:graphic>
      </p:graphicFrame>
    </p:spTree>
    <p:extLst>
      <p:ext uri="{BB962C8B-B14F-4D97-AF65-F5344CB8AC3E}">
        <p14:creationId xmlns:p14="http://schemas.microsoft.com/office/powerpoint/2010/main" val="3155412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9" y="24825"/>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Regulatory Analysts Update</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11</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7" name="Content Placeholder 1"/>
          <p:cNvSpPr txBox="1">
            <a:spLocks/>
          </p:cNvSpPr>
          <p:nvPr/>
        </p:nvSpPr>
        <p:spPr>
          <a:xfrm>
            <a:off x="459299" y="765540"/>
            <a:ext cx="8379901" cy="5330460"/>
          </a:xfrm>
          <a:prstGeom prst="rect">
            <a:avLst/>
          </a:prstGeom>
        </p:spPr>
        <p:txBody>
          <a:bodyPr vert="horz"/>
          <a:lstStyle>
            <a:lvl1pPr marL="342900" indent="-342900" algn="l" defTabSz="457200" rtl="0" eaLnBrk="1" latinLnBrk="0" hangingPunct="1">
              <a:spcBef>
                <a:spcPct val="20000"/>
              </a:spcBef>
              <a:buFont typeface="Arial"/>
              <a:buChar char="•"/>
              <a:defRPr sz="2000" b="0" i="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1pPr>
            <a:lvl2pPr marL="914400" indent="-457200" algn="l" defTabSz="457200" rtl="0" eaLnBrk="1" latinLnBrk="0" hangingPunct="1">
              <a:spcBef>
                <a:spcPct val="20000"/>
              </a:spcBef>
              <a:buFont typeface="Tahoma" panose="020B0604030504040204" pitchFamily="34" charset="0"/>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4572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600200" indent="-228600" algn="l" defTabSz="457200" rtl="0" eaLnBrk="1" latinLnBrk="0" hangingPunct="1">
              <a:spcBef>
                <a:spcPct val="20000"/>
              </a:spcBef>
              <a:buFont typeface="Wingdings" panose="05000000000000000000" pitchFamily="2" charset="2"/>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spcBef>
                <a:spcPts val="1200"/>
              </a:spcBef>
              <a:buClr>
                <a:srgbClr val="F0F0F0">
                  <a:lumMod val="10000"/>
                </a:srgbClr>
              </a:buClr>
              <a:buNone/>
              <a:defRPr/>
            </a:pPr>
            <a:endParaRPr lang="en-US" sz="2000" b="1" dirty="0" smtClean="0">
              <a:solidFill>
                <a:schemeClr val="tx1"/>
              </a:solidFill>
              <a:latin typeface="Tahoma"/>
              <a:cs typeface="Arial" panose="020B0604020202020204" pitchFamily="34" charset="0"/>
            </a:endParaRPr>
          </a:p>
          <a:p>
            <a:pPr marL="342900" lvl="1" indent="-342900" defTabSz="914400">
              <a:spcBef>
                <a:spcPts val="1200"/>
              </a:spcBef>
              <a:buClr>
                <a:schemeClr val="tx2"/>
              </a:buClr>
              <a:buFont typeface="Arial" panose="020B0604020202020204" pitchFamily="34" charset="0"/>
              <a:buChar char="•"/>
              <a:defRPr/>
            </a:pPr>
            <a:r>
              <a:rPr lang="en-US" dirty="0" smtClean="0">
                <a:solidFill>
                  <a:schemeClr val="tx1"/>
                </a:solidFill>
                <a:latin typeface="Tahoma"/>
              </a:rPr>
              <a:t>TVA’s Regulatory Assurance group has recently restructured.  TVA’s regulatory compliance oversight and policy functions have been combined into a new group, “Regulatory Policy &amp; Compliance.”  Also, the assurance and compliance execution functions have been combined into the group, “Regulatory Assurance and Compliance.”</a:t>
            </a:r>
          </a:p>
          <a:p>
            <a:pPr marL="342900" lvl="1" indent="-342900" defTabSz="914400">
              <a:spcBef>
                <a:spcPts val="1200"/>
              </a:spcBef>
              <a:buClr>
                <a:schemeClr val="tx2"/>
              </a:buClr>
              <a:buFont typeface="Arial" panose="020B0604020202020204" pitchFamily="34" charset="0"/>
              <a:buChar char="•"/>
              <a:defRPr/>
            </a:pPr>
            <a:r>
              <a:rPr lang="en-US" dirty="0" smtClean="0"/>
              <a:t>The creation of the Regulatory Policy &amp; Compliance group will allow TVA to better address an increasing number of regulatory policy and strategy issues and provide appropriate program oversight. The integrated Regulatory Assurance &amp; Compliance team will help manage increasing staff workload and allow for execution of work by one central group, eliminating duplicate work.  </a:t>
            </a:r>
          </a:p>
          <a:p>
            <a:pPr marL="342900" lvl="1" indent="-342900" defTabSz="914400">
              <a:spcBef>
                <a:spcPts val="1200"/>
              </a:spcBef>
              <a:buClr>
                <a:schemeClr val="tx2"/>
              </a:buClr>
              <a:buFont typeface="Arial" panose="020B0604020202020204" pitchFamily="34" charset="0"/>
              <a:buChar char="•"/>
              <a:defRPr/>
            </a:pPr>
            <a:r>
              <a:rPr lang="en-US" dirty="0" smtClean="0"/>
              <a:t>The former field accountants and distributor compliance analysts are now titled Regulatory Analysts.  LPC assignments have been revised to better align with LPC Districts and now include a primary and secondary contact, along with a Manager contact. </a:t>
            </a:r>
          </a:p>
          <a:p>
            <a:pPr marL="285750" marR="0" lvl="0" indent="-285750" algn="l" defTabSz="457200" rtl="0" eaLnBrk="1" fontAlgn="auto" latinLnBrk="0" hangingPunct="1">
              <a:lnSpc>
                <a:spcPct val="100000"/>
              </a:lnSpc>
              <a:spcBef>
                <a:spcPts val="1200"/>
              </a:spcBef>
              <a:spcAft>
                <a:spcPts val="0"/>
              </a:spcAft>
              <a:buClr>
                <a:srgbClr val="F0F0F0">
                  <a:lumMod val="10000"/>
                </a:srgbClr>
              </a:buClr>
              <a:buSzTx/>
              <a:buFont typeface="Arial" panose="020B0604020202020204" pitchFamily="34" charset="0"/>
              <a:buChar char="•"/>
              <a:tabLst/>
              <a:defRPr/>
            </a:pPr>
            <a:endParaRPr kumimoji="0" lang="en-US" b="0" i="0" u="none" strike="noStrike" kern="1200" cap="none" spc="0" normalizeH="0" baseline="0" noProof="0" dirty="0" smtClean="0">
              <a:ln>
                <a:noFill/>
              </a:ln>
              <a:solidFill>
                <a:schemeClr val="tx1"/>
              </a:solidFill>
              <a:effectLst/>
              <a:uLnTx/>
              <a:uFillTx/>
              <a:latin typeface="Tahoma"/>
              <a:ea typeface="Tahoma" panose="020B0604030504040204" pitchFamily="34" charset="0"/>
              <a:cs typeface="Arial" panose="020B0604020202020204" pitchFamily="34" charset="0"/>
            </a:endParaRPr>
          </a:p>
          <a:p>
            <a:pPr marL="285750" marR="0" lvl="0" indent="-285750" algn="l" defTabSz="457200" rtl="0" eaLnBrk="1" fontAlgn="auto" latinLnBrk="0" hangingPunct="1">
              <a:lnSpc>
                <a:spcPct val="100000"/>
              </a:lnSpc>
              <a:spcBef>
                <a:spcPts val="1200"/>
              </a:spcBef>
              <a:spcAft>
                <a:spcPts val="0"/>
              </a:spcAft>
              <a:buClr>
                <a:srgbClr val="F0F0F0">
                  <a:lumMod val="10000"/>
                </a:srgbClr>
              </a:buClr>
              <a:buSzTx/>
              <a:buFont typeface="Arial" panose="020B0604020202020204" pitchFamily="34" charset="0"/>
              <a:buChar char="•"/>
              <a:tabLst/>
              <a:defRPr/>
            </a:pPr>
            <a:endParaRPr kumimoji="0" lang="en-US" b="0" i="0" u="none" strike="noStrike" kern="1200" cap="none" spc="0" normalizeH="0" baseline="0" noProof="0" dirty="0" smtClean="0">
              <a:ln>
                <a:noFill/>
              </a:ln>
              <a:solidFill>
                <a:schemeClr val="tx1"/>
              </a:solidFill>
              <a:effectLst/>
              <a:uLnTx/>
              <a:uFillTx/>
              <a:latin typeface="Tahoma"/>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083453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9" y="24825"/>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Annual Report Update</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12</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7" name="Content Placeholder 1"/>
          <p:cNvSpPr txBox="1">
            <a:spLocks/>
          </p:cNvSpPr>
          <p:nvPr/>
        </p:nvSpPr>
        <p:spPr>
          <a:xfrm>
            <a:off x="459299" y="765540"/>
            <a:ext cx="8379901" cy="5330460"/>
          </a:xfrm>
          <a:prstGeom prst="rect">
            <a:avLst/>
          </a:prstGeom>
        </p:spPr>
        <p:txBody>
          <a:bodyPr vert="horz"/>
          <a:lstStyle>
            <a:lvl1pPr marL="342900" indent="-342900" algn="l" defTabSz="457200" rtl="0" eaLnBrk="1" latinLnBrk="0" hangingPunct="1">
              <a:spcBef>
                <a:spcPct val="20000"/>
              </a:spcBef>
              <a:buFont typeface="Arial"/>
              <a:buChar char="•"/>
              <a:defRPr sz="2000" b="0" i="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1pPr>
            <a:lvl2pPr marL="914400" indent="-457200" algn="l" defTabSz="457200" rtl="0" eaLnBrk="1" latinLnBrk="0" hangingPunct="1">
              <a:spcBef>
                <a:spcPct val="20000"/>
              </a:spcBef>
              <a:buFont typeface="Tahoma" panose="020B0604030504040204" pitchFamily="34" charset="0"/>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4572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600200" indent="-228600" algn="l" defTabSz="457200" rtl="0" eaLnBrk="1" latinLnBrk="0" hangingPunct="1">
              <a:spcBef>
                <a:spcPct val="20000"/>
              </a:spcBef>
              <a:buFont typeface="Wingdings" panose="05000000000000000000" pitchFamily="2" charset="2"/>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lvl="1" indent="-342900" defTabSz="914400">
              <a:spcBef>
                <a:spcPts val="1200"/>
              </a:spcBef>
              <a:buClr>
                <a:schemeClr val="tx2"/>
              </a:buClr>
              <a:buFont typeface="Arial" panose="020B0604020202020204" pitchFamily="34" charset="0"/>
              <a:buChar char="•"/>
              <a:defRPr/>
            </a:pPr>
            <a:endParaRPr lang="en-US" b="1" dirty="0" smtClean="0">
              <a:solidFill>
                <a:schemeClr val="tx1"/>
              </a:solidFill>
              <a:latin typeface="Tahoma"/>
            </a:endParaRPr>
          </a:p>
          <a:p>
            <a:pPr marL="342900" lvl="1" indent="-342900" defTabSz="914400">
              <a:spcBef>
                <a:spcPts val="1200"/>
              </a:spcBef>
              <a:buClr>
                <a:schemeClr val="tx2"/>
              </a:buClr>
              <a:buFont typeface="Arial" panose="020B0604020202020204" pitchFamily="34" charset="0"/>
              <a:buChar char="•"/>
              <a:defRPr/>
            </a:pPr>
            <a:r>
              <a:rPr lang="en-US" b="1" dirty="0" smtClean="0">
                <a:solidFill>
                  <a:schemeClr val="tx1"/>
                </a:solidFill>
                <a:latin typeface="Tahoma"/>
              </a:rPr>
              <a:t>Working with IT department to enhance DARS including:</a:t>
            </a:r>
          </a:p>
          <a:p>
            <a:pPr marL="571500" lvl="2" indent="-342900" defTabSz="914400">
              <a:spcBef>
                <a:spcPts val="1200"/>
              </a:spcBef>
              <a:buClr>
                <a:schemeClr val="tx2"/>
              </a:buClr>
              <a:buFont typeface="Courier New" panose="02070309020205020404" pitchFamily="49" charset="0"/>
              <a:buChar char="o"/>
              <a:defRPr/>
            </a:pPr>
            <a:r>
              <a:rPr lang="en-US" dirty="0" smtClean="0">
                <a:latin typeface="Tahoma"/>
              </a:rPr>
              <a:t>On the Reconciliation Report, reconcile Retained Earnings to page 35 to take off the *.</a:t>
            </a:r>
          </a:p>
          <a:p>
            <a:pPr marL="571500" lvl="2" indent="-342900" defTabSz="914400">
              <a:spcBef>
                <a:spcPts val="1200"/>
              </a:spcBef>
              <a:buClr>
                <a:schemeClr val="tx2"/>
              </a:buClr>
              <a:buFont typeface="Courier New" panose="02070309020205020404" pitchFamily="49" charset="0"/>
              <a:buChar char="o"/>
              <a:defRPr/>
            </a:pPr>
            <a:r>
              <a:rPr lang="en-US" dirty="0">
                <a:latin typeface="Tahoma"/>
              </a:rPr>
              <a:t>Auto-populate the “other” blanks on page 4 Cash </a:t>
            </a:r>
            <a:r>
              <a:rPr lang="en-US" dirty="0" smtClean="0">
                <a:latin typeface="Tahoma"/>
              </a:rPr>
              <a:t>Flow.</a:t>
            </a:r>
            <a:endParaRPr lang="en-US" dirty="0">
              <a:latin typeface="Tahoma"/>
            </a:endParaRPr>
          </a:p>
          <a:p>
            <a:pPr marL="571500" lvl="2" indent="-342900" defTabSz="914400">
              <a:spcBef>
                <a:spcPts val="1200"/>
              </a:spcBef>
              <a:buClr>
                <a:schemeClr val="tx2"/>
              </a:buClr>
              <a:buFont typeface="Courier New" panose="02070309020205020404" pitchFamily="49" charset="0"/>
              <a:buChar char="o"/>
              <a:defRPr/>
            </a:pPr>
            <a:r>
              <a:rPr lang="en-US" dirty="0">
                <a:latin typeface="Tahoma"/>
              </a:rPr>
              <a:t>Page 16 – add description and $ amount boxes under the explanation for accounts 417, 421, 425, and </a:t>
            </a:r>
            <a:r>
              <a:rPr lang="en-US" dirty="0" smtClean="0">
                <a:latin typeface="Tahoma"/>
              </a:rPr>
              <a:t>426.</a:t>
            </a:r>
          </a:p>
          <a:p>
            <a:pPr marL="571500" lvl="2" indent="-342900" defTabSz="914400">
              <a:spcBef>
                <a:spcPts val="1200"/>
              </a:spcBef>
              <a:buClr>
                <a:schemeClr val="tx2"/>
              </a:buClr>
              <a:buFont typeface="Courier New" panose="02070309020205020404" pitchFamily="49" charset="0"/>
              <a:buChar char="o"/>
              <a:defRPr/>
            </a:pPr>
            <a:r>
              <a:rPr lang="en-US" dirty="0">
                <a:latin typeface="Tahoma"/>
              </a:rPr>
              <a:t>Page 17 – Reconciliation report does not pull page 17 Deferred debits when a change is made to the </a:t>
            </a:r>
            <a:r>
              <a:rPr lang="en-US" dirty="0" smtClean="0">
                <a:latin typeface="Tahoma"/>
              </a:rPr>
              <a:t>Monthly Report.</a:t>
            </a:r>
            <a:endParaRPr lang="en-US" dirty="0">
              <a:latin typeface="Tahoma"/>
            </a:endParaRPr>
          </a:p>
          <a:p>
            <a:pPr marL="571500" lvl="2" indent="-342900" defTabSz="914400">
              <a:spcBef>
                <a:spcPts val="1200"/>
              </a:spcBef>
              <a:buClr>
                <a:schemeClr val="tx2"/>
              </a:buClr>
              <a:buFont typeface="Courier New" panose="02070309020205020404" pitchFamily="49" charset="0"/>
              <a:buChar char="o"/>
              <a:defRPr/>
            </a:pPr>
            <a:r>
              <a:rPr lang="en-US" dirty="0" smtClean="0">
                <a:latin typeface="Tahoma"/>
              </a:rPr>
              <a:t>Page </a:t>
            </a:r>
            <a:r>
              <a:rPr lang="en-US" dirty="0">
                <a:latin typeface="Tahoma"/>
              </a:rPr>
              <a:t>24 – List Bonds so you can go directly to each Bond instead of clicking “next” or “previous” which can be very time consuming.</a:t>
            </a:r>
          </a:p>
          <a:p>
            <a:pPr marL="571500" lvl="2" indent="-342900" defTabSz="914400">
              <a:spcBef>
                <a:spcPts val="1200"/>
              </a:spcBef>
              <a:buClr>
                <a:schemeClr val="tx2"/>
              </a:buClr>
              <a:buFont typeface="Courier New" panose="02070309020205020404" pitchFamily="49" charset="0"/>
              <a:buChar char="o"/>
              <a:defRPr/>
            </a:pPr>
            <a:r>
              <a:rPr lang="en-US" dirty="0" smtClean="0">
                <a:latin typeface="Tahoma"/>
              </a:rPr>
              <a:t>Page 36 – Will look different this year after conversations with Barry Barnett on requirements.  More info on this to come.</a:t>
            </a:r>
            <a:endParaRPr lang="en-US" dirty="0">
              <a:latin typeface="Tahoma"/>
            </a:endParaRPr>
          </a:p>
          <a:p>
            <a:pPr marL="0" lvl="1" indent="0" defTabSz="914400">
              <a:spcBef>
                <a:spcPts val="1200"/>
              </a:spcBef>
              <a:buClr>
                <a:schemeClr val="tx2"/>
              </a:buClr>
              <a:buNone/>
              <a:defRPr/>
            </a:pPr>
            <a:r>
              <a:rPr lang="en-US" dirty="0" smtClean="0"/>
              <a:t> </a:t>
            </a:r>
            <a:endParaRPr lang="en-US" dirty="0"/>
          </a:p>
          <a:p>
            <a:pPr marL="285750" marR="0" lvl="0" indent="-285750" algn="l" defTabSz="457200" rtl="0" eaLnBrk="1" fontAlgn="auto" latinLnBrk="0" hangingPunct="1">
              <a:lnSpc>
                <a:spcPct val="100000"/>
              </a:lnSpc>
              <a:spcBef>
                <a:spcPts val="1200"/>
              </a:spcBef>
              <a:spcAft>
                <a:spcPts val="0"/>
              </a:spcAft>
              <a:buClr>
                <a:srgbClr val="F0F0F0">
                  <a:lumMod val="10000"/>
                </a:srgbClr>
              </a:buClr>
              <a:buSzTx/>
              <a:buFont typeface="Arial" panose="020B0604020202020204" pitchFamily="34" charset="0"/>
              <a:buChar char="•"/>
              <a:tabLst/>
              <a:defRPr/>
            </a:pPr>
            <a:endParaRPr kumimoji="0" lang="en-US" b="0" i="0" u="none" strike="noStrike" kern="1200" cap="none" spc="0" normalizeH="0" baseline="0" noProof="0" dirty="0" smtClean="0">
              <a:ln>
                <a:noFill/>
              </a:ln>
              <a:solidFill>
                <a:schemeClr val="tx1"/>
              </a:solidFill>
              <a:effectLst/>
              <a:uLnTx/>
              <a:uFillTx/>
              <a:latin typeface="Tahoma"/>
              <a:ea typeface="Tahoma" panose="020B0604030504040204" pitchFamily="34" charset="0"/>
              <a:cs typeface="Arial" panose="020B0604020202020204" pitchFamily="34" charset="0"/>
            </a:endParaRPr>
          </a:p>
          <a:p>
            <a:pPr marL="285750" marR="0" lvl="0" indent="-285750" algn="l" defTabSz="457200" rtl="0" eaLnBrk="1" fontAlgn="auto" latinLnBrk="0" hangingPunct="1">
              <a:lnSpc>
                <a:spcPct val="100000"/>
              </a:lnSpc>
              <a:spcBef>
                <a:spcPts val="1200"/>
              </a:spcBef>
              <a:spcAft>
                <a:spcPts val="0"/>
              </a:spcAft>
              <a:buClr>
                <a:srgbClr val="F0F0F0">
                  <a:lumMod val="10000"/>
                </a:srgbClr>
              </a:buClr>
              <a:buSzTx/>
              <a:buFont typeface="Arial" panose="020B0604020202020204" pitchFamily="34" charset="0"/>
              <a:buChar char="•"/>
              <a:tabLst/>
              <a:defRPr/>
            </a:pPr>
            <a:endParaRPr kumimoji="0" lang="en-US" b="0" i="0" u="none" strike="noStrike" kern="1200" cap="none" spc="0" normalizeH="0" baseline="0" noProof="0" dirty="0" smtClean="0">
              <a:ln>
                <a:noFill/>
              </a:ln>
              <a:solidFill>
                <a:schemeClr val="tx1"/>
              </a:solidFill>
              <a:effectLst/>
              <a:uLnTx/>
              <a:uFillTx/>
              <a:latin typeface="Tahoma"/>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5332371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9" y="24825"/>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Power Cost</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13</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7" name="Content Placeholder 1"/>
          <p:cNvSpPr txBox="1">
            <a:spLocks/>
          </p:cNvSpPr>
          <p:nvPr/>
        </p:nvSpPr>
        <p:spPr>
          <a:xfrm>
            <a:off x="459299" y="765540"/>
            <a:ext cx="8379901" cy="5330460"/>
          </a:xfrm>
          <a:prstGeom prst="rect">
            <a:avLst/>
          </a:prstGeom>
        </p:spPr>
        <p:txBody>
          <a:bodyPr vert="horz"/>
          <a:lstStyle>
            <a:lvl1pPr marL="342900" indent="-342900" algn="l" defTabSz="457200" rtl="0" eaLnBrk="1" latinLnBrk="0" hangingPunct="1">
              <a:spcBef>
                <a:spcPct val="20000"/>
              </a:spcBef>
              <a:buFont typeface="Arial"/>
              <a:buChar char="•"/>
              <a:defRPr sz="2000" b="0" i="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1pPr>
            <a:lvl2pPr marL="914400" indent="-457200" algn="l" defTabSz="457200" rtl="0" eaLnBrk="1" latinLnBrk="0" hangingPunct="1">
              <a:spcBef>
                <a:spcPct val="20000"/>
              </a:spcBef>
              <a:buFont typeface="Tahoma" panose="020B0604030504040204" pitchFamily="34" charset="0"/>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4572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600200" indent="-228600" algn="l" defTabSz="457200" rtl="0" eaLnBrk="1" latinLnBrk="0" hangingPunct="1">
              <a:spcBef>
                <a:spcPct val="20000"/>
              </a:spcBef>
              <a:buFont typeface="Wingdings" panose="05000000000000000000" pitchFamily="2" charset="2"/>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lvl="1" indent="-342900" defTabSz="914400">
              <a:spcBef>
                <a:spcPts val="1200"/>
              </a:spcBef>
              <a:buClr>
                <a:schemeClr val="tx2"/>
              </a:buClr>
              <a:buFont typeface="Arial" panose="020B0604020202020204" pitchFamily="34" charset="0"/>
              <a:buChar char="•"/>
              <a:defRPr/>
            </a:pPr>
            <a:endParaRPr lang="en-US" b="1" dirty="0" smtClean="0">
              <a:solidFill>
                <a:schemeClr val="tx1"/>
              </a:solidFill>
              <a:latin typeface="Tahoma"/>
            </a:endParaRPr>
          </a:p>
          <a:p>
            <a:pPr marL="342900" lvl="1" indent="-342900" defTabSz="914400">
              <a:spcBef>
                <a:spcPts val="1200"/>
              </a:spcBef>
              <a:buClr>
                <a:schemeClr val="tx2"/>
              </a:buClr>
              <a:buFont typeface="Arial" panose="020B0604020202020204" pitchFamily="34" charset="0"/>
              <a:buChar char="•"/>
              <a:defRPr/>
            </a:pPr>
            <a:r>
              <a:rPr lang="en-US" b="1" dirty="0" smtClean="0">
                <a:solidFill>
                  <a:schemeClr val="tx1"/>
                </a:solidFill>
                <a:latin typeface="Tahoma"/>
              </a:rPr>
              <a:t>Included in 555:</a:t>
            </a:r>
          </a:p>
          <a:p>
            <a:pPr lvl="1">
              <a:buFont typeface="Courier New" panose="02070309020205020404" pitchFamily="49" charset="0"/>
              <a:buChar char="o"/>
            </a:pPr>
            <a:r>
              <a:rPr lang="en-US" dirty="0"/>
              <a:t>Demand</a:t>
            </a:r>
          </a:p>
          <a:p>
            <a:pPr lvl="1">
              <a:buFont typeface="Courier New" panose="02070309020205020404" pitchFamily="49" charset="0"/>
              <a:buChar char="o"/>
            </a:pPr>
            <a:r>
              <a:rPr lang="en-US" dirty="0" smtClean="0"/>
              <a:t>Energy</a:t>
            </a:r>
            <a:endParaRPr lang="en-US" dirty="0"/>
          </a:p>
          <a:p>
            <a:pPr lvl="1">
              <a:buFont typeface="Courier New" panose="02070309020205020404" pitchFamily="49" charset="0"/>
              <a:buChar char="o"/>
            </a:pPr>
            <a:r>
              <a:rPr lang="en-US" dirty="0" smtClean="0"/>
              <a:t>Delivery </a:t>
            </a:r>
            <a:r>
              <a:rPr lang="en-US" dirty="0"/>
              <a:t>Point Charges</a:t>
            </a:r>
          </a:p>
          <a:p>
            <a:pPr lvl="1">
              <a:buFont typeface="Courier New" panose="02070309020205020404" pitchFamily="49" charset="0"/>
              <a:buChar char="o"/>
            </a:pPr>
            <a:r>
              <a:rPr lang="en-US" dirty="0" smtClean="0"/>
              <a:t>Administrative </a:t>
            </a:r>
            <a:r>
              <a:rPr lang="en-US" dirty="0"/>
              <a:t>Fees for large customers</a:t>
            </a:r>
          </a:p>
          <a:p>
            <a:pPr lvl="1">
              <a:buFont typeface="Courier New" panose="02070309020205020404" pitchFamily="49" charset="0"/>
              <a:buChar char="o"/>
            </a:pPr>
            <a:r>
              <a:rPr lang="en-US" dirty="0" smtClean="0"/>
              <a:t>Facilities </a:t>
            </a:r>
            <a:r>
              <a:rPr lang="en-US" dirty="0"/>
              <a:t>Rental Charges</a:t>
            </a:r>
          </a:p>
          <a:p>
            <a:pPr lvl="1">
              <a:buFont typeface="Courier New" panose="02070309020205020404" pitchFamily="49" charset="0"/>
              <a:buChar char="o"/>
            </a:pPr>
            <a:r>
              <a:rPr lang="en-US" dirty="0" smtClean="0"/>
              <a:t>Reactive</a:t>
            </a:r>
            <a:endParaRPr lang="en-US" dirty="0"/>
          </a:p>
          <a:p>
            <a:pPr lvl="1">
              <a:buFont typeface="Courier New" panose="02070309020205020404" pitchFamily="49" charset="0"/>
              <a:buChar char="o"/>
            </a:pPr>
            <a:r>
              <a:rPr lang="en-US" dirty="0" smtClean="0"/>
              <a:t>Hydro </a:t>
            </a:r>
            <a:r>
              <a:rPr lang="en-US" dirty="0"/>
              <a:t>Preference Credits or Charges</a:t>
            </a:r>
          </a:p>
          <a:p>
            <a:pPr lvl="1">
              <a:buFont typeface="Courier New" panose="02070309020205020404" pitchFamily="49" charset="0"/>
              <a:buChar char="o"/>
            </a:pPr>
            <a:r>
              <a:rPr lang="en-US" dirty="0" smtClean="0"/>
              <a:t>GMC</a:t>
            </a:r>
            <a:endParaRPr lang="en-US" dirty="0"/>
          </a:p>
          <a:p>
            <a:pPr lvl="1">
              <a:buFont typeface="Courier New" panose="02070309020205020404" pitchFamily="49" charset="0"/>
              <a:buChar char="o"/>
            </a:pPr>
            <a:r>
              <a:rPr lang="en-US" dirty="0" smtClean="0"/>
              <a:t>Enhanced </a:t>
            </a:r>
            <a:r>
              <a:rPr lang="en-US" dirty="0"/>
              <a:t>Growth Credit (EGC)</a:t>
            </a:r>
          </a:p>
          <a:p>
            <a:pPr lvl="1">
              <a:buFont typeface="Courier New" panose="02070309020205020404" pitchFamily="49" charset="0"/>
              <a:buChar char="o"/>
            </a:pPr>
            <a:r>
              <a:rPr lang="en-US" dirty="0" smtClean="0"/>
              <a:t>Generation </a:t>
            </a:r>
            <a:r>
              <a:rPr lang="en-US" dirty="0"/>
              <a:t>Partners (GP)/Green Power Providers (GPP)/Green Power Switch (GPS)</a:t>
            </a:r>
          </a:p>
          <a:p>
            <a:pPr lvl="1">
              <a:buFont typeface="Courier New" panose="02070309020205020404" pitchFamily="49" charset="0"/>
              <a:buChar char="o"/>
            </a:pPr>
            <a:r>
              <a:rPr lang="en-US" dirty="0" smtClean="0"/>
              <a:t>Valley </a:t>
            </a:r>
            <a:r>
              <a:rPr lang="en-US" dirty="0"/>
              <a:t>Investment Program Credit (VIP)</a:t>
            </a:r>
          </a:p>
          <a:p>
            <a:pPr marL="0" indent="0">
              <a:buNone/>
            </a:pPr>
            <a:endParaRPr kumimoji="0" lang="en-US" b="0" i="0" u="none" strike="noStrike" kern="1200" cap="none" spc="0" normalizeH="0" baseline="0" noProof="0" dirty="0" smtClean="0">
              <a:ln>
                <a:noFill/>
              </a:ln>
              <a:solidFill>
                <a:schemeClr val="tx1"/>
              </a:solidFill>
              <a:effectLst/>
              <a:uLnTx/>
              <a:uFillTx/>
              <a:latin typeface="Tahoma"/>
              <a:ea typeface="Tahoma" panose="020B0604030504040204" pitchFamily="34" charset="0"/>
              <a:cs typeface="Arial" panose="020B0604020202020204" pitchFamily="34" charset="0"/>
            </a:endParaRPr>
          </a:p>
          <a:p>
            <a:pPr marL="285750" marR="0" lvl="0" indent="-285750" algn="l" defTabSz="457200" rtl="0" eaLnBrk="1" fontAlgn="auto" latinLnBrk="0" hangingPunct="1">
              <a:lnSpc>
                <a:spcPct val="100000"/>
              </a:lnSpc>
              <a:spcBef>
                <a:spcPts val="1200"/>
              </a:spcBef>
              <a:spcAft>
                <a:spcPts val="0"/>
              </a:spcAft>
              <a:buClr>
                <a:srgbClr val="F0F0F0">
                  <a:lumMod val="10000"/>
                </a:srgbClr>
              </a:buClr>
              <a:buSzTx/>
              <a:buFont typeface="Arial" panose="020B0604020202020204" pitchFamily="34" charset="0"/>
              <a:buChar char="•"/>
              <a:tabLst/>
              <a:defRPr/>
            </a:pPr>
            <a:endParaRPr kumimoji="0" lang="en-US" b="0" i="0" u="none" strike="noStrike" kern="1200" cap="none" spc="0" normalizeH="0" baseline="0" noProof="0" dirty="0" smtClean="0">
              <a:ln>
                <a:noFill/>
              </a:ln>
              <a:solidFill>
                <a:schemeClr val="tx1"/>
              </a:solidFill>
              <a:effectLst/>
              <a:uLnTx/>
              <a:uFillTx/>
              <a:latin typeface="Tahoma"/>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519152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9" y="24825"/>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Power Cost</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14</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7" name="Content Placeholder 1"/>
          <p:cNvSpPr txBox="1">
            <a:spLocks/>
          </p:cNvSpPr>
          <p:nvPr/>
        </p:nvSpPr>
        <p:spPr>
          <a:xfrm>
            <a:off x="459299" y="765540"/>
            <a:ext cx="8379901" cy="5330460"/>
          </a:xfrm>
          <a:prstGeom prst="rect">
            <a:avLst/>
          </a:prstGeom>
        </p:spPr>
        <p:txBody>
          <a:bodyPr vert="horz"/>
          <a:lstStyle>
            <a:lvl1pPr marL="342900" indent="-342900" algn="l" defTabSz="457200" rtl="0" eaLnBrk="1" latinLnBrk="0" hangingPunct="1">
              <a:spcBef>
                <a:spcPct val="20000"/>
              </a:spcBef>
              <a:buFont typeface="Arial"/>
              <a:buChar char="•"/>
              <a:defRPr sz="2000" b="0" i="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1pPr>
            <a:lvl2pPr marL="914400" indent="-457200" algn="l" defTabSz="457200" rtl="0" eaLnBrk="1" latinLnBrk="0" hangingPunct="1">
              <a:spcBef>
                <a:spcPct val="20000"/>
              </a:spcBef>
              <a:buFont typeface="Tahoma" panose="020B0604030504040204" pitchFamily="34" charset="0"/>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4572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600200" indent="-228600" algn="l" defTabSz="457200" rtl="0" eaLnBrk="1" latinLnBrk="0" hangingPunct="1">
              <a:spcBef>
                <a:spcPct val="20000"/>
              </a:spcBef>
              <a:buFont typeface="Wingdings" panose="05000000000000000000" pitchFamily="2" charset="2"/>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lvl="1" indent="-342900" defTabSz="914400">
              <a:spcBef>
                <a:spcPts val="1200"/>
              </a:spcBef>
              <a:buClr>
                <a:schemeClr val="tx2"/>
              </a:buClr>
              <a:buFont typeface="Arial" panose="020B0604020202020204" pitchFamily="34" charset="0"/>
              <a:buChar char="•"/>
              <a:defRPr/>
            </a:pPr>
            <a:endParaRPr lang="en-US" b="1" dirty="0" smtClean="0">
              <a:solidFill>
                <a:schemeClr val="tx1"/>
              </a:solidFill>
              <a:latin typeface="Tahoma"/>
            </a:endParaRPr>
          </a:p>
          <a:p>
            <a:pPr marL="342900" lvl="1" indent="-342900" defTabSz="914400">
              <a:spcBef>
                <a:spcPts val="1200"/>
              </a:spcBef>
              <a:buClr>
                <a:schemeClr val="tx2"/>
              </a:buClr>
              <a:buFont typeface="Arial" panose="020B0604020202020204" pitchFamily="34" charset="0"/>
              <a:buChar char="•"/>
              <a:defRPr/>
            </a:pPr>
            <a:r>
              <a:rPr lang="en-US" b="1" dirty="0" smtClean="0">
                <a:solidFill>
                  <a:schemeClr val="tx1"/>
                </a:solidFill>
                <a:latin typeface="Tahoma"/>
              </a:rPr>
              <a:t>Excluded from 555:</a:t>
            </a:r>
          </a:p>
          <a:p>
            <a:pPr marL="971550" lvl="2" indent="-285750">
              <a:buFont typeface="Courier New" panose="02070309020205020404" pitchFamily="49" charset="0"/>
              <a:buChar char="o"/>
            </a:pPr>
            <a:r>
              <a:rPr lang="en-US" dirty="0" smtClean="0">
                <a:latin typeface="Tahoma" panose="020B0604030504040204" pitchFamily="34" charset="0"/>
                <a:ea typeface="Tahoma" panose="020B0604030504040204" pitchFamily="34" charset="0"/>
                <a:cs typeface="Tahoma" panose="020B0604030504040204" pitchFamily="34" charset="0"/>
              </a:rPr>
              <a:t>Comprehensive </a:t>
            </a:r>
            <a:r>
              <a:rPr lang="en-US" dirty="0">
                <a:latin typeface="Tahoma" panose="020B0604030504040204" pitchFamily="34" charset="0"/>
                <a:ea typeface="Tahoma" panose="020B0604030504040204" pitchFamily="34" charset="0"/>
                <a:cs typeface="Tahoma" panose="020B0604030504040204" pitchFamily="34" charset="0"/>
              </a:rPr>
              <a:t>Services Program – 908 Customer Assistance Expenses</a:t>
            </a:r>
          </a:p>
          <a:p>
            <a:pPr marL="971550" lvl="2" indent="-285750">
              <a:buFont typeface="Courier New" panose="02070309020205020404" pitchFamily="49" charset="0"/>
              <a:buChar char="o"/>
            </a:pPr>
            <a:r>
              <a:rPr lang="en-US" dirty="0" smtClean="0">
                <a:latin typeface="Tahoma" panose="020B0604030504040204" pitchFamily="34" charset="0"/>
                <a:ea typeface="Tahoma" panose="020B0604030504040204" pitchFamily="34" charset="0"/>
                <a:cs typeface="Tahoma" panose="020B0604030504040204" pitchFamily="34" charset="0"/>
              </a:rPr>
              <a:t>Capacity </a:t>
            </a:r>
            <a:r>
              <a:rPr lang="en-US" dirty="0">
                <a:latin typeface="Tahoma" panose="020B0604030504040204" pitchFamily="34" charset="0"/>
                <a:ea typeface="Tahoma" panose="020B0604030504040204" pitchFamily="34" charset="0"/>
                <a:cs typeface="Tahoma" panose="020B0604030504040204" pitchFamily="34" charset="0"/>
              </a:rPr>
              <a:t>Use Credits – 454 Rent from Electric Property</a:t>
            </a:r>
          </a:p>
          <a:p>
            <a:pPr marL="971550" lvl="2" indent="-285750">
              <a:buFont typeface="Courier New" panose="02070309020205020404" pitchFamily="49" charset="0"/>
              <a:buChar char="o"/>
            </a:pPr>
            <a:r>
              <a:rPr lang="en-US" dirty="0" smtClean="0">
                <a:latin typeface="Tahoma" panose="020B0604030504040204" pitchFamily="34" charset="0"/>
                <a:ea typeface="Tahoma" panose="020B0604030504040204" pitchFamily="34" charset="0"/>
                <a:cs typeface="Tahoma" panose="020B0604030504040204" pitchFamily="34" charset="0"/>
              </a:rPr>
              <a:t>Leased </a:t>
            </a:r>
            <a:r>
              <a:rPr lang="en-US" dirty="0">
                <a:latin typeface="Tahoma" panose="020B0604030504040204" pitchFamily="34" charset="0"/>
                <a:ea typeface="Tahoma" panose="020B0604030504040204" pitchFamily="34" charset="0"/>
                <a:cs typeface="Tahoma" panose="020B0604030504040204" pitchFamily="34" charset="0"/>
              </a:rPr>
              <a:t>Facilities Charges – 567 Transmission/589 Distribution</a:t>
            </a:r>
          </a:p>
          <a:p>
            <a:pPr marL="971550" lvl="2" indent="-285750">
              <a:buFont typeface="Courier New" panose="02070309020205020404" pitchFamily="49" charset="0"/>
              <a:buChar char="o"/>
            </a:pPr>
            <a:r>
              <a:rPr lang="en-US" dirty="0" smtClean="0">
                <a:latin typeface="Tahoma" panose="020B0604030504040204" pitchFamily="34" charset="0"/>
                <a:ea typeface="Tahoma" panose="020B0604030504040204" pitchFamily="34" charset="0"/>
                <a:cs typeface="Tahoma" panose="020B0604030504040204" pitchFamily="34" charset="0"/>
              </a:rPr>
              <a:t>Rented </a:t>
            </a:r>
            <a:r>
              <a:rPr lang="en-US" dirty="0">
                <a:latin typeface="Tahoma" panose="020B0604030504040204" pitchFamily="34" charset="0"/>
                <a:ea typeface="Tahoma" panose="020B0604030504040204" pitchFamily="34" charset="0"/>
                <a:cs typeface="Tahoma" panose="020B0604030504040204" pitchFamily="34" charset="0"/>
              </a:rPr>
              <a:t>Facilities Charges – 567 Transmission/589 Distribution</a:t>
            </a:r>
          </a:p>
          <a:p>
            <a:pPr marL="971550" lvl="2" indent="-285750">
              <a:buFont typeface="Courier New" panose="02070309020205020404" pitchFamily="49" charset="0"/>
              <a:buChar char="o"/>
            </a:pPr>
            <a:r>
              <a:rPr lang="en-US" dirty="0" smtClean="0">
                <a:latin typeface="Tahoma" panose="020B0604030504040204" pitchFamily="34" charset="0"/>
                <a:ea typeface="Tahoma" panose="020B0604030504040204" pitchFamily="34" charset="0"/>
                <a:cs typeface="Tahoma" panose="020B0604030504040204" pitchFamily="34" charset="0"/>
              </a:rPr>
              <a:t>Mobile </a:t>
            </a:r>
            <a:r>
              <a:rPr lang="en-US" dirty="0">
                <a:latin typeface="Tahoma" panose="020B0604030504040204" pitchFamily="34" charset="0"/>
                <a:ea typeface="Tahoma" panose="020B0604030504040204" pitchFamily="34" charset="0"/>
                <a:cs typeface="Tahoma" panose="020B0604030504040204" pitchFamily="34" charset="0"/>
              </a:rPr>
              <a:t>Spare Transformers – 567 Transmission/589 Distribution</a:t>
            </a:r>
          </a:p>
          <a:p>
            <a:pPr marL="971550" lvl="2" indent="-285750">
              <a:buFont typeface="Courier New" panose="02070309020205020404" pitchFamily="49" charset="0"/>
              <a:buChar char="o"/>
            </a:pPr>
            <a:r>
              <a:rPr lang="en-US" dirty="0" smtClean="0">
                <a:latin typeface="Tahoma" panose="020B0604030504040204" pitchFamily="34" charset="0"/>
                <a:ea typeface="Tahoma" panose="020B0604030504040204" pitchFamily="34" charset="0"/>
                <a:cs typeface="Tahoma" panose="020B0604030504040204" pitchFamily="34" charset="0"/>
              </a:rPr>
              <a:t>Catastrophic </a:t>
            </a:r>
            <a:r>
              <a:rPr lang="en-US" dirty="0">
                <a:latin typeface="Tahoma" panose="020B0604030504040204" pitchFamily="34" charset="0"/>
                <a:ea typeface="Tahoma" panose="020B0604030504040204" pitchFamily="34" charset="0"/>
                <a:cs typeface="Tahoma" panose="020B0604030504040204" pitchFamily="34" charset="0"/>
              </a:rPr>
              <a:t>Insurance – 567 Transmission/589 Distribution</a:t>
            </a:r>
          </a:p>
          <a:p>
            <a:pPr marL="971550" lvl="2" indent="-285750">
              <a:buFont typeface="Courier New" panose="02070309020205020404" pitchFamily="49" charset="0"/>
              <a:buChar char="o"/>
            </a:pPr>
            <a:r>
              <a:rPr lang="en-US" dirty="0" smtClean="0">
                <a:latin typeface="Tahoma" panose="020B0604030504040204" pitchFamily="34" charset="0"/>
                <a:ea typeface="Tahoma" panose="020B0604030504040204" pitchFamily="34" charset="0"/>
                <a:cs typeface="Tahoma" panose="020B0604030504040204" pitchFamily="34" charset="0"/>
              </a:rPr>
              <a:t>ESDP </a:t>
            </a:r>
            <a:r>
              <a:rPr lang="en-US" dirty="0">
                <a:latin typeface="Tahoma" panose="020B0604030504040204" pitchFamily="34" charset="0"/>
                <a:ea typeface="Tahoma" panose="020B0604030504040204" pitchFamily="34" charset="0"/>
                <a:cs typeface="Tahoma" panose="020B0604030504040204" pitchFamily="34" charset="0"/>
              </a:rPr>
              <a:t>Premium – 908 Customer Assistance Expenses</a:t>
            </a:r>
          </a:p>
          <a:p>
            <a:pPr marL="971550" lvl="2" indent="-285750">
              <a:buFont typeface="Courier New" panose="02070309020205020404" pitchFamily="49" charset="0"/>
              <a:buChar char="o"/>
            </a:pPr>
            <a:r>
              <a:rPr lang="en-US" dirty="0" smtClean="0">
                <a:latin typeface="Tahoma" panose="020B0604030504040204" pitchFamily="34" charset="0"/>
                <a:ea typeface="Tahoma" panose="020B0604030504040204" pitchFamily="34" charset="0"/>
                <a:cs typeface="Tahoma" panose="020B0604030504040204" pitchFamily="34" charset="0"/>
              </a:rPr>
              <a:t>Diesel </a:t>
            </a:r>
            <a:r>
              <a:rPr lang="en-US" dirty="0">
                <a:latin typeface="Tahoma" panose="020B0604030504040204" pitchFamily="34" charset="0"/>
                <a:ea typeface="Tahoma" panose="020B0604030504040204" pitchFamily="34" charset="0"/>
                <a:cs typeface="Tahoma" panose="020B0604030504040204" pitchFamily="34" charset="0"/>
              </a:rPr>
              <a:t>Generation Credits – 456 Other Electric Revenues</a:t>
            </a:r>
          </a:p>
          <a:p>
            <a:pPr marL="971550" lvl="2" indent="-285750">
              <a:buFont typeface="Courier New" panose="02070309020205020404" pitchFamily="49" charset="0"/>
              <a:buChar char="o"/>
            </a:pPr>
            <a:r>
              <a:rPr lang="en-US" dirty="0" smtClean="0">
                <a:latin typeface="Tahoma" panose="020B0604030504040204" pitchFamily="34" charset="0"/>
                <a:ea typeface="Tahoma" panose="020B0604030504040204" pitchFamily="34" charset="0"/>
                <a:cs typeface="Tahoma" panose="020B0604030504040204" pitchFamily="34" charset="0"/>
              </a:rPr>
              <a:t>$</a:t>
            </a:r>
            <a:r>
              <a:rPr lang="en-US" dirty="0">
                <a:latin typeface="Tahoma" panose="020B0604030504040204" pitchFamily="34" charset="0"/>
                <a:ea typeface="Tahoma" panose="020B0604030504040204" pitchFamily="34" charset="0"/>
                <a:cs typeface="Tahoma" panose="020B0604030504040204" pitchFamily="34" charset="0"/>
              </a:rPr>
              <a:t>2.50 Green Power reimbursement – 903 Customer Records and   </a:t>
            </a:r>
            <a:r>
              <a:rPr lang="en-US" dirty="0" smtClean="0">
                <a:latin typeface="Tahoma" panose="020B0604030504040204" pitchFamily="34" charset="0"/>
                <a:ea typeface="Tahoma" panose="020B0604030504040204" pitchFamily="34" charset="0"/>
                <a:cs typeface="Tahoma" panose="020B0604030504040204" pitchFamily="34" charset="0"/>
              </a:rPr>
              <a:t>Collection</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159677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9" y="24825"/>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Key Terminology</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15</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7" name="Content Placeholder 1"/>
          <p:cNvSpPr txBox="1">
            <a:spLocks/>
          </p:cNvSpPr>
          <p:nvPr/>
        </p:nvSpPr>
        <p:spPr>
          <a:xfrm>
            <a:off x="459299" y="765540"/>
            <a:ext cx="8379901" cy="5330460"/>
          </a:xfrm>
          <a:prstGeom prst="rect">
            <a:avLst/>
          </a:prstGeom>
        </p:spPr>
        <p:txBody>
          <a:bodyPr vert="horz"/>
          <a:lstStyle>
            <a:lvl1pPr marL="342900" indent="-342900" algn="l" defTabSz="457200" rtl="0" eaLnBrk="1" latinLnBrk="0" hangingPunct="1">
              <a:spcBef>
                <a:spcPct val="20000"/>
              </a:spcBef>
              <a:buFont typeface="Arial"/>
              <a:buChar char="•"/>
              <a:defRPr sz="2000" b="0" i="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1pPr>
            <a:lvl2pPr marL="914400" indent="-457200" algn="l" defTabSz="457200" rtl="0" eaLnBrk="1" latinLnBrk="0" hangingPunct="1">
              <a:spcBef>
                <a:spcPct val="20000"/>
              </a:spcBef>
              <a:buFont typeface="Tahoma" panose="020B0604030504040204" pitchFamily="34" charset="0"/>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4572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600200" indent="-228600" algn="l" defTabSz="457200" rtl="0" eaLnBrk="1" latinLnBrk="0" hangingPunct="1">
              <a:spcBef>
                <a:spcPct val="20000"/>
              </a:spcBef>
              <a:buFont typeface="Wingdings" panose="05000000000000000000" pitchFamily="2" charset="2"/>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lvl="1" indent="-342900" defTabSz="914400">
              <a:spcBef>
                <a:spcPts val="1200"/>
              </a:spcBef>
              <a:buClr>
                <a:schemeClr val="tx2"/>
              </a:buClr>
              <a:buFont typeface="Arial" panose="020B0604020202020204" pitchFamily="34" charset="0"/>
              <a:buChar char="•"/>
              <a:defRPr/>
            </a:pPr>
            <a:endParaRPr lang="en-US" b="1" dirty="0" smtClean="0">
              <a:solidFill>
                <a:schemeClr val="tx1"/>
              </a:solidFill>
              <a:latin typeface="Tahoma"/>
            </a:endParaRPr>
          </a:p>
          <a:p>
            <a:r>
              <a:rPr lang="en-US" sz="1600" b="1" u="sng" dirty="0"/>
              <a:t>Rate Schedule Revenue </a:t>
            </a:r>
            <a:r>
              <a:rPr lang="en-US" sz="1600" dirty="0"/>
              <a:t>– Amount received from sales of electricity billed in accordance </a:t>
            </a:r>
            <a:r>
              <a:rPr lang="en-US" sz="1600" dirty="0" smtClean="0"/>
              <a:t>with provisions </a:t>
            </a:r>
            <a:r>
              <a:rPr lang="en-US" sz="1600" dirty="0"/>
              <a:t>of the TVA rate schedules. This includes customer charge and kW and </a:t>
            </a:r>
            <a:r>
              <a:rPr lang="en-US" sz="1600" dirty="0" smtClean="0"/>
              <a:t>kWh charges </a:t>
            </a:r>
            <a:r>
              <a:rPr lang="en-US" sz="1600" dirty="0"/>
              <a:t>plus facilities rental and reactive demand charges, and lighting facility charges, all </a:t>
            </a:r>
            <a:r>
              <a:rPr lang="en-US" sz="1600" dirty="0" smtClean="0"/>
              <a:t>as applicable </a:t>
            </a:r>
            <a:r>
              <a:rPr lang="en-US" sz="1600" dirty="0"/>
              <a:t>under the rate schedule</a:t>
            </a:r>
            <a:r>
              <a:rPr lang="en-US" sz="1600" dirty="0" smtClean="0"/>
              <a:t>.</a:t>
            </a:r>
          </a:p>
          <a:p>
            <a:endParaRPr lang="en-US" sz="1200" u="sng" dirty="0" smtClean="0"/>
          </a:p>
          <a:p>
            <a:r>
              <a:rPr lang="en-US" sz="1600" b="1" u="sng" dirty="0" smtClean="0"/>
              <a:t>Facilities </a:t>
            </a:r>
            <a:r>
              <a:rPr lang="en-US" sz="1600" b="1" u="sng" dirty="0"/>
              <a:t>Rental Charge </a:t>
            </a:r>
            <a:r>
              <a:rPr lang="en-US" sz="1600" dirty="0"/>
              <a:t>– This charge is applicable to customers billed under schedules </a:t>
            </a:r>
            <a:r>
              <a:rPr lang="en-US" sz="1600" dirty="0" smtClean="0"/>
              <a:t>GSB, GSC</a:t>
            </a:r>
            <a:r>
              <a:rPr lang="en-US" sz="1600" dirty="0"/>
              <a:t>, GSD, MSB, MSC, MSD, TDMSA, SGSB, SGSC, SGSD, SMSB, SMSC and SMSD </a:t>
            </a:r>
            <a:r>
              <a:rPr lang="en-US" sz="1600" dirty="0" smtClean="0"/>
              <a:t>for delivery </a:t>
            </a:r>
            <a:r>
              <a:rPr lang="en-US" sz="1600" dirty="0"/>
              <a:t>at less than 161 kV. Since this charge is specified in the rate schedules, it is </a:t>
            </a:r>
            <a:r>
              <a:rPr lang="en-US" sz="1600" dirty="0" smtClean="0"/>
              <a:t>included in </a:t>
            </a:r>
            <a:r>
              <a:rPr lang="en-US" sz="1600" dirty="0"/>
              <a:t>Rate Schedule Revenue</a:t>
            </a:r>
            <a:r>
              <a:rPr lang="en-US" sz="1600" dirty="0" smtClean="0"/>
              <a:t>.</a:t>
            </a:r>
          </a:p>
          <a:p>
            <a:endParaRPr lang="en-US" sz="1200" dirty="0"/>
          </a:p>
          <a:p>
            <a:r>
              <a:rPr lang="en-US" sz="1600" b="1" u="sng" dirty="0"/>
              <a:t>Facility Lighting Charge (Investment Charge) </a:t>
            </a:r>
            <a:r>
              <a:rPr lang="en-US" sz="1600" dirty="0"/>
              <a:t>– The annual Facility Lighting Charge is </a:t>
            </a:r>
            <a:r>
              <a:rPr lang="en-US" sz="1600" dirty="0" smtClean="0"/>
              <a:t>a percentage </a:t>
            </a:r>
            <a:r>
              <a:rPr lang="en-US" sz="1600" dirty="0"/>
              <a:t>of the installed cost to the LPC of the facilities devoted to street and park </a:t>
            </a:r>
            <a:r>
              <a:rPr lang="en-US" sz="1600" dirty="0" smtClean="0"/>
              <a:t>and athletic </a:t>
            </a:r>
            <a:r>
              <a:rPr lang="en-US" sz="1600" dirty="0"/>
              <a:t>field lighting and traffic signal systems. This charge is billed to the customer and </a:t>
            </a:r>
            <a:r>
              <a:rPr lang="en-US" sz="1600" dirty="0" smtClean="0"/>
              <a:t>should be </a:t>
            </a:r>
            <a:r>
              <a:rPr lang="en-US" sz="1600" dirty="0"/>
              <a:t>included in Rate Schedule Revenue</a:t>
            </a:r>
            <a:r>
              <a:rPr lang="en-US" sz="1600" dirty="0" smtClean="0"/>
              <a:t>.</a:t>
            </a:r>
          </a:p>
          <a:p>
            <a:endParaRPr lang="en-US" sz="1200" dirty="0"/>
          </a:p>
          <a:p>
            <a:r>
              <a:rPr lang="en-US" sz="1600" b="1" u="sng" dirty="0"/>
              <a:t>Special Facilities Charge (account 454) </a:t>
            </a:r>
            <a:r>
              <a:rPr lang="en-US" sz="1600" dirty="0"/>
              <a:t>– This is a special charge which results from </a:t>
            </a:r>
            <a:r>
              <a:rPr lang="en-US" sz="1600" dirty="0" smtClean="0"/>
              <a:t>an agreement </a:t>
            </a:r>
            <a:r>
              <a:rPr lang="en-US" sz="1600" dirty="0"/>
              <a:t>between a customer and the LPC when the rate structure charges do not cover </a:t>
            </a:r>
            <a:r>
              <a:rPr lang="en-US" sz="1600" dirty="0" smtClean="0"/>
              <a:t>the LPCs </a:t>
            </a:r>
            <a:r>
              <a:rPr lang="en-US" sz="1600" dirty="0"/>
              <a:t>cost of serving the customer. Since this charge is not specified in the rate schedule, </a:t>
            </a:r>
            <a:r>
              <a:rPr lang="en-US" sz="1600" dirty="0" smtClean="0"/>
              <a:t>it should </a:t>
            </a:r>
            <a:r>
              <a:rPr lang="en-US" sz="1600" dirty="0"/>
              <a:t>be excluded from reported Rate Schedule Revenue </a:t>
            </a:r>
            <a:r>
              <a:rPr lang="en-US" sz="1600" dirty="0" smtClean="0"/>
              <a:t>and reported </a:t>
            </a:r>
            <a:r>
              <a:rPr lang="en-US" sz="1600" dirty="0"/>
              <a:t>as an Other </a:t>
            </a:r>
            <a:r>
              <a:rPr lang="en-US" sz="1600" dirty="0" smtClean="0"/>
              <a:t>Charge, if </a:t>
            </a:r>
            <a:r>
              <a:rPr lang="en-US" sz="1600" dirty="0"/>
              <a:t>reported.</a:t>
            </a:r>
          </a:p>
        </p:txBody>
      </p:sp>
    </p:spTree>
    <p:extLst>
      <p:ext uri="{BB962C8B-B14F-4D97-AF65-F5344CB8AC3E}">
        <p14:creationId xmlns:p14="http://schemas.microsoft.com/office/powerpoint/2010/main" val="30774254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8" y="0"/>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Questions</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16</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990600"/>
            <a:ext cx="4591050" cy="45910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24918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9" y="24825"/>
            <a:ext cx="6811071" cy="523220"/>
          </a:xfrm>
          <a:prstGeom prst="rect">
            <a:avLst/>
          </a:prstGeom>
          <a:noFill/>
        </p:spPr>
        <p:txBody>
          <a:bodyPr wrap="square" rtlCol="0">
            <a:spAutoFit/>
          </a:bodyPr>
          <a:lstStyle/>
          <a:p>
            <a:r>
              <a:rPr lang="en-US" sz="2800" dirty="0" smtClean="0">
                <a:solidFill>
                  <a:prstClr val="white"/>
                </a:solidFill>
                <a:latin typeface="Tahoma" pitchFamily="34" charset="0"/>
                <a:ea typeface="Tahoma" panose="020B0604030504040204" pitchFamily="34" charset="0"/>
                <a:cs typeface="Tahoma" pitchFamily="34" charset="0"/>
              </a:rPr>
              <a:t>Outline</a:t>
            </a:r>
            <a:endParaRPr lang="en-US" sz="2800" dirty="0">
              <a:solidFill>
                <a:prstClr val="white"/>
              </a:solidFill>
              <a:latin typeface="Tahoma" pitchFamily="34" charset="0"/>
              <a:ea typeface="Tahoma" panose="020B0604030504040204" pitchFamily="34" charset="0"/>
              <a:cs typeface="Tahoma"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ea typeface="Tahoma" panose="020B0604030504040204" pitchFamily="34" charset="0"/>
              </a:rPr>
              <a:pPr/>
              <a:t>2</a:t>
            </a:fld>
            <a:r>
              <a:rPr lang="en-US" sz="1000" dirty="0" smtClean="0">
                <a:solidFill>
                  <a:prstClr val="black"/>
                </a:solidFill>
                <a:ea typeface="Tahoma" panose="020B0604030504040204" pitchFamily="34" charset="0"/>
              </a:rPr>
              <a:t> </a:t>
            </a:r>
            <a:endParaRPr lang="en-US" sz="1000" dirty="0">
              <a:solidFill>
                <a:prstClr val="black"/>
              </a:solidFill>
              <a:ea typeface="Tahoma" panose="020B0604030504040204" pitchFamily="34" charset="0"/>
            </a:endParaRPr>
          </a:p>
        </p:txBody>
      </p:sp>
      <p:sp>
        <p:nvSpPr>
          <p:cNvPr id="7" name="Content Placeholder 1"/>
          <p:cNvSpPr txBox="1">
            <a:spLocks/>
          </p:cNvSpPr>
          <p:nvPr/>
        </p:nvSpPr>
        <p:spPr>
          <a:xfrm>
            <a:off x="459299" y="994140"/>
            <a:ext cx="8379901" cy="5330460"/>
          </a:xfrm>
          <a:prstGeom prst="rect">
            <a:avLst/>
          </a:prstGeom>
        </p:spPr>
        <p:txBody>
          <a:bodyPr vert="horz"/>
          <a:lstStyle>
            <a:lvl1pPr marL="342900" indent="-342900" algn="l" defTabSz="457200" rtl="0" eaLnBrk="1" latinLnBrk="0" hangingPunct="1">
              <a:spcBef>
                <a:spcPct val="20000"/>
              </a:spcBef>
              <a:buFont typeface="Arial"/>
              <a:buChar char="•"/>
              <a:defRPr sz="2000" b="0" i="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1pPr>
            <a:lvl2pPr marL="914400" indent="-457200" algn="l" defTabSz="457200" rtl="0" eaLnBrk="1" latinLnBrk="0" hangingPunct="1">
              <a:spcBef>
                <a:spcPct val="20000"/>
              </a:spcBef>
              <a:buFont typeface="Tahoma" panose="020B0604030504040204" pitchFamily="34" charset="0"/>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4572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600200" indent="-228600" algn="l" defTabSz="457200" rtl="0" eaLnBrk="1" latinLnBrk="0" hangingPunct="1">
              <a:spcBef>
                <a:spcPct val="20000"/>
              </a:spcBef>
              <a:buFont typeface="Wingdings" panose="05000000000000000000" pitchFamily="2" charset="2"/>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200"/>
              </a:spcBef>
              <a:buClr>
                <a:srgbClr val="F0F0F0">
                  <a:lumMod val="10000"/>
                </a:srgbClr>
              </a:buClr>
              <a:buNone/>
              <a:defRPr/>
            </a:pPr>
            <a:r>
              <a:rPr lang="en-US" dirty="0" smtClean="0">
                <a:solidFill>
                  <a:schemeClr val="tx1"/>
                </a:solidFill>
                <a:latin typeface="Tahoma"/>
                <a:cs typeface="Arial" panose="020B0604020202020204" pitchFamily="34" charset="0"/>
              </a:rPr>
              <a:t>TVA’s Regulatory Model</a:t>
            </a:r>
          </a:p>
          <a:p>
            <a:pPr marL="0" indent="0">
              <a:spcBef>
                <a:spcPts val="1200"/>
              </a:spcBef>
              <a:buClr>
                <a:srgbClr val="F0F0F0">
                  <a:lumMod val="10000"/>
                </a:srgbClr>
              </a:buClr>
              <a:buNone/>
              <a:defRPr/>
            </a:pPr>
            <a:r>
              <a:rPr lang="en-US" dirty="0" smtClean="0">
                <a:solidFill>
                  <a:schemeClr val="tx1"/>
                </a:solidFill>
                <a:latin typeface="Tahoma"/>
                <a:cs typeface="Arial" panose="020B0604020202020204" pitchFamily="34" charset="0"/>
              </a:rPr>
              <a:t>TVA’s Role as Regulator</a:t>
            </a:r>
          </a:p>
          <a:p>
            <a:pPr marL="0" indent="0">
              <a:spcBef>
                <a:spcPts val="1200"/>
              </a:spcBef>
              <a:buClr>
                <a:srgbClr val="F0F0F0">
                  <a:lumMod val="10000"/>
                </a:srgbClr>
              </a:buClr>
              <a:buNone/>
              <a:defRPr/>
            </a:pPr>
            <a:r>
              <a:rPr lang="en-US" dirty="0" smtClean="0">
                <a:solidFill>
                  <a:schemeClr val="tx1"/>
                </a:solidFill>
                <a:latin typeface="Tahoma"/>
                <a:cs typeface="Arial" panose="020B0604020202020204" pitchFamily="34" charset="0"/>
              </a:rPr>
              <a:t>Regulatory Landscape</a:t>
            </a:r>
          </a:p>
          <a:p>
            <a:pPr marL="0" indent="0">
              <a:spcBef>
                <a:spcPts val="1200"/>
              </a:spcBef>
              <a:buClr>
                <a:srgbClr val="F0F0F0">
                  <a:lumMod val="10000"/>
                </a:srgbClr>
              </a:buClr>
              <a:buNone/>
              <a:defRPr/>
            </a:pPr>
            <a:r>
              <a:rPr lang="en-US" dirty="0" smtClean="0">
                <a:solidFill>
                  <a:schemeClr val="tx1"/>
                </a:solidFill>
                <a:latin typeface="Tahoma"/>
                <a:cs typeface="Arial" panose="020B0604020202020204" pitchFamily="34" charset="0"/>
              </a:rPr>
              <a:t>2017 Regulatory Initiatives Timeline</a:t>
            </a:r>
          </a:p>
          <a:p>
            <a:pPr marL="0" indent="0">
              <a:spcBef>
                <a:spcPts val="1200"/>
              </a:spcBef>
              <a:buClr>
                <a:srgbClr val="F0F0F0">
                  <a:lumMod val="10000"/>
                </a:srgbClr>
              </a:buClr>
              <a:buNone/>
              <a:defRPr/>
            </a:pPr>
            <a:r>
              <a:rPr lang="en-US" dirty="0" smtClean="0">
                <a:solidFill>
                  <a:schemeClr val="tx1"/>
                </a:solidFill>
                <a:latin typeface="Tahoma"/>
                <a:cs typeface="Arial" panose="020B0604020202020204" pitchFamily="34" charset="0"/>
              </a:rPr>
              <a:t>Regulatory Analyst Update</a:t>
            </a:r>
          </a:p>
          <a:p>
            <a:pPr marL="0" indent="0">
              <a:spcBef>
                <a:spcPts val="1200"/>
              </a:spcBef>
              <a:buClr>
                <a:srgbClr val="F0F0F0">
                  <a:lumMod val="10000"/>
                </a:srgbClr>
              </a:buClr>
              <a:buNone/>
              <a:defRPr/>
            </a:pPr>
            <a:r>
              <a:rPr lang="en-US" dirty="0" smtClean="0">
                <a:solidFill>
                  <a:schemeClr val="tx1"/>
                </a:solidFill>
                <a:latin typeface="Tahoma"/>
                <a:cs typeface="Arial" panose="020B0604020202020204" pitchFamily="34" charset="0"/>
              </a:rPr>
              <a:t>Annual Report Update</a:t>
            </a:r>
          </a:p>
          <a:p>
            <a:pPr marL="0" indent="0">
              <a:spcBef>
                <a:spcPts val="1200"/>
              </a:spcBef>
              <a:buClr>
                <a:srgbClr val="F0F0F0">
                  <a:lumMod val="10000"/>
                </a:srgbClr>
              </a:buClr>
              <a:buNone/>
              <a:defRPr/>
            </a:pPr>
            <a:r>
              <a:rPr lang="en-US" dirty="0" smtClean="0">
                <a:solidFill>
                  <a:schemeClr val="tx1"/>
                </a:solidFill>
                <a:latin typeface="Tahoma"/>
                <a:cs typeface="Arial" panose="020B0604020202020204" pitchFamily="34" charset="0"/>
              </a:rPr>
              <a:t>Power Cost</a:t>
            </a:r>
          </a:p>
          <a:p>
            <a:pPr marL="0" indent="0">
              <a:spcBef>
                <a:spcPts val="1200"/>
              </a:spcBef>
              <a:buClr>
                <a:srgbClr val="F0F0F0">
                  <a:lumMod val="10000"/>
                </a:srgbClr>
              </a:buClr>
              <a:buNone/>
              <a:defRPr/>
            </a:pPr>
            <a:r>
              <a:rPr lang="en-US" dirty="0" smtClean="0">
                <a:solidFill>
                  <a:schemeClr val="tx1"/>
                </a:solidFill>
                <a:latin typeface="Tahoma"/>
                <a:cs typeface="Arial" panose="020B0604020202020204" pitchFamily="34" charset="0"/>
              </a:rPr>
              <a:t>Key Terminology</a:t>
            </a:r>
          </a:p>
        </p:txBody>
      </p:sp>
    </p:spTree>
    <p:extLst>
      <p:ext uri="{BB962C8B-B14F-4D97-AF65-F5344CB8AC3E}">
        <p14:creationId xmlns:p14="http://schemas.microsoft.com/office/powerpoint/2010/main" val="1819087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9" y="24825"/>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TVA’s Regulatory Model</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3</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7" name="Content Placeholder 1"/>
          <p:cNvSpPr txBox="1">
            <a:spLocks/>
          </p:cNvSpPr>
          <p:nvPr/>
        </p:nvSpPr>
        <p:spPr>
          <a:xfrm>
            <a:off x="459299" y="685800"/>
            <a:ext cx="8379901" cy="5330460"/>
          </a:xfrm>
          <a:prstGeom prst="rect">
            <a:avLst/>
          </a:prstGeom>
        </p:spPr>
        <p:txBody>
          <a:bodyPr vert="horz"/>
          <a:lstStyle>
            <a:lvl1pPr marL="342900" indent="-342900" algn="l" defTabSz="457200" rtl="0" eaLnBrk="1" latinLnBrk="0" hangingPunct="1">
              <a:spcBef>
                <a:spcPct val="20000"/>
              </a:spcBef>
              <a:buFont typeface="Arial"/>
              <a:buChar char="•"/>
              <a:defRPr sz="2000" b="0" i="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1pPr>
            <a:lvl2pPr marL="914400" indent="-457200" algn="l" defTabSz="457200" rtl="0" eaLnBrk="1" latinLnBrk="0" hangingPunct="1">
              <a:spcBef>
                <a:spcPct val="20000"/>
              </a:spcBef>
              <a:buFont typeface="Tahoma" panose="020B0604030504040204" pitchFamily="34" charset="0"/>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4572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600200" indent="-228600" algn="l" defTabSz="457200" rtl="0" eaLnBrk="1" latinLnBrk="0" hangingPunct="1">
              <a:spcBef>
                <a:spcPct val="20000"/>
              </a:spcBef>
              <a:buFont typeface="Wingdings" panose="05000000000000000000" pitchFamily="2" charset="2"/>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914400">
              <a:lnSpc>
                <a:spcPct val="150000"/>
              </a:lnSpc>
              <a:buClr>
                <a:schemeClr val="tx2"/>
              </a:buClr>
              <a:buNone/>
            </a:pPr>
            <a:endParaRPr lang="en-US" dirty="0">
              <a:solidFill>
                <a:schemeClr val="tx1"/>
              </a:solidFill>
              <a:latin typeface="Tahoma"/>
            </a:endParaRPr>
          </a:p>
          <a:p>
            <a:pPr marL="0" indent="0">
              <a:buNone/>
            </a:pPr>
            <a:r>
              <a:rPr lang="en-US" dirty="0"/>
              <a:t>TVA Board </a:t>
            </a:r>
            <a:r>
              <a:rPr lang="en-US" dirty="0" smtClean="0"/>
              <a:t>has the responsibility to </a:t>
            </a:r>
            <a:r>
              <a:rPr lang="en-US" dirty="0"/>
              <a:t>exercise </a:t>
            </a:r>
            <a:r>
              <a:rPr lang="en-US" dirty="0" smtClean="0"/>
              <a:t>regulatory oversight for Local Power Companies (LPCs) to protect electric ratepayers’ interest </a:t>
            </a:r>
          </a:p>
          <a:p>
            <a:pPr marL="0" indent="0">
              <a:buNone/>
            </a:pPr>
            <a:endParaRPr lang="en-US" dirty="0" smtClean="0">
              <a:solidFill>
                <a:schemeClr val="tx1"/>
              </a:solidFill>
              <a:latin typeface="Tahoma"/>
            </a:endParaRPr>
          </a:p>
          <a:p>
            <a:pPr marL="0" indent="0">
              <a:buNone/>
            </a:pPr>
            <a:r>
              <a:rPr lang="en-US" dirty="0" smtClean="0">
                <a:solidFill>
                  <a:schemeClr val="tx1"/>
                </a:solidFill>
                <a:latin typeface="Tahoma"/>
              </a:rPr>
              <a:t>TVA’s recent efforts focused on defining regulatory areas and policies to reaffirm TVA’s regulatory role</a:t>
            </a:r>
          </a:p>
          <a:p>
            <a:pPr marL="0" indent="0">
              <a:buNone/>
            </a:pPr>
            <a:endParaRPr lang="en-US" dirty="0" smtClean="0">
              <a:solidFill>
                <a:schemeClr val="tx1"/>
              </a:solidFill>
              <a:latin typeface="Tahoma"/>
            </a:endParaRPr>
          </a:p>
          <a:p>
            <a:pPr marL="0" indent="0">
              <a:buNone/>
            </a:pPr>
            <a:r>
              <a:rPr lang="en-US" dirty="0" smtClean="0">
                <a:solidFill>
                  <a:schemeClr val="tx1"/>
                </a:solidFill>
                <a:latin typeface="Tahoma"/>
              </a:rPr>
              <a:t>Consistent </a:t>
            </a:r>
            <a:r>
              <a:rPr lang="en-US" dirty="0">
                <a:solidFill>
                  <a:schemeClr val="tx1"/>
                </a:solidFill>
                <a:latin typeface="Tahoma"/>
              </a:rPr>
              <a:t>execution </a:t>
            </a:r>
            <a:r>
              <a:rPr lang="en-US" dirty="0" smtClean="0">
                <a:solidFill>
                  <a:schemeClr val="tx1"/>
                </a:solidFill>
                <a:latin typeface="Tahoma"/>
              </a:rPr>
              <a:t>is critical </a:t>
            </a:r>
            <a:r>
              <a:rPr lang="en-US" dirty="0">
                <a:solidFill>
                  <a:schemeClr val="tx1"/>
                </a:solidFill>
                <a:latin typeface="Tahoma"/>
              </a:rPr>
              <a:t>to preserving the business </a:t>
            </a:r>
            <a:r>
              <a:rPr lang="en-US" dirty="0" smtClean="0">
                <a:solidFill>
                  <a:schemeClr val="tx1"/>
                </a:solidFill>
                <a:latin typeface="Tahoma"/>
              </a:rPr>
              <a:t>model</a:t>
            </a:r>
          </a:p>
          <a:p>
            <a:pPr marL="0" indent="0">
              <a:buNone/>
            </a:pPr>
            <a:endParaRPr lang="en-US" sz="1400" dirty="0"/>
          </a:p>
          <a:p>
            <a:pPr marL="0" marR="0" lvl="0" indent="0" algn="l" defTabSz="457200" rtl="0" eaLnBrk="1" fontAlgn="auto" latinLnBrk="0" hangingPunct="1">
              <a:lnSpc>
                <a:spcPct val="100000"/>
              </a:lnSpc>
              <a:spcBef>
                <a:spcPts val="1200"/>
              </a:spcBef>
              <a:spcAft>
                <a:spcPts val="0"/>
              </a:spcAft>
              <a:buClr>
                <a:srgbClr val="F0F0F0">
                  <a:lumMod val="10000"/>
                </a:srgbClr>
              </a:buClr>
              <a:buSzTx/>
              <a:buNone/>
              <a:tabLst/>
              <a:defRPr/>
            </a:pPr>
            <a:endParaRPr kumimoji="0" lang="en-US" sz="1400" b="0" i="0" u="none" strike="noStrike" kern="1200" cap="none" spc="0" normalizeH="0" baseline="0" noProof="0" dirty="0" smtClean="0">
              <a:ln>
                <a:noFill/>
              </a:ln>
              <a:solidFill>
                <a:srgbClr val="FF0000"/>
              </a:solidFill>
              <a:effectLst/>
              <a:uLnTx/>
              <a:uFillTx/>
              <a:latin typeface="Tahoma"/>
              <a:cs typeface="Arial" panose="020B0604020202020204" pitchFamily="34" charset="0"/>
            </a:endParaRPr>
          </a:p>
          <a:p>
            <a:pPr marL="0" marR="0" lvl="0" indent="0" algn="l" defTabSz="457200" rtl="0" eaLnBrk="1" fontAlgn="auto" latinLnBrk="0" hangingPunct="1">
              <a:lnSpc>
                <a:spcPct val="100000"/>
              </a:lnSpc>
              <a:spcBef>
                <a:spcPts val="1200"/>
              </a:spcBef>
              <a:spcAft>
                <a:spcPts val="0"/>
              </a:spcAft>
              <a:buClr>
                <a:srgbClr val="F0F0F0">
                  <a:lumMod val="10000"/>
                </a:srgbClr>
              </a:buClr>
              <a:buSzTx/>
              <a:buNone/>
              <a:tabLst/>
              <a:defRPr/>
            </a:pPr>
            <a:endParaRPr kumimoji="0" lang="en-US" sz="1400" b="0" i="0" u="none" strike="noStrike" kern="1200" cap="none" spc="0" normalizeH="0" baseline="0" noProof="0" dirty="0" smtClean="0">
              <a:ln>
                <a:noFill/>
              </a:ln>
              <a:solidFill>
                <a:srgbClr val="FF0000"/>
              </a:solidFill>
              <a:effectLst/>
              <a:uLnTx/>
              <a:uFillTx/>
              <a:latin typeface="Tahoma"/>
              <a:cs typeface="Arial" panose="020B0604020202020204" pitchFamily="34" charset="0"/>
            </a:endParaRPr>
          </a:p>
        </p:txBody>
      </p:sp>
    </p:spTree>
    <p:extLst>
      <p:ext uri="{BB962C8B-B14F-4D97-AF65-F5344CB8AC3E}">
        <p14:creationId xmlns:p14="http://schemas.microsoft.com/office/powerpoint/2010/main" val="3681681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948007" y="1774220"/>
            <a:ext cx="7024582" cy="3785360"/>
            <a:chOff x="870527" y="1343539"/>
            <a:chExt cx="7440970" cy="4447661"/>
          </a:xfrm>
        </p:grpSpPr>
        <p:grpSp>
          <p:nvGrpSpPr>
            <p:cNvPr id="8" name="Group 7"/>
            <p:cNvGrpSpPr/>
            <p:nvPr/>
          </p:nvGrpSpPr>
          <p:grpSpPr>
            <a:xfrm>
              <a:off x="870527" y="1343539"/>
              <a:ext cx="7440970" cy="3976256"/>
              <a:chOff x="228600" y="679174"/>
              <a:chExt cx="8686800" cy="5645426"/>
            </a:xfrm>
          </p:grpSpPr>
          <p:sp>
            <p:nvSpPr>
              <p:cNvPr id="21" name="Trapezoid 20"/>
              <p:cNvSpPr/>
              <p:nvPr/>
            </p:nvSpPr>
            <p:spPr>
              <a:xfrm>
                <a:off x="1143001" y="2773680"/>
                <a:ext cx="6858000" cy="1645920"/>
              </a:xfrm>
              <a:prstGeom prst="trapezoid">
                <a:avLst/>
              </a:prstGeom>
              <a:solidFill>
                <a:schemeClr val="bg1">
                  <a:lumMod val="5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0" name="Trapezoid 9"/>
              <p:cNvSpPr/>
              <p:nvPr/>
            </p:nvSpPr>
            <p:spPr>
              <a:xfrm>
                <a:off x="228600" y="4419600"/>
                <a:ext cx="8686800" cy="1901952"/>
              </a:xfrm>
              <a:prstGeom prst="trapezoid">
                <a:avLst/>
              </a:prstGeom>
              <a:solidFill>
                <a:schemeClr val="tx2"/>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 name="TextBox 11"/>
              <p:cNvSpPr txBox="1"/>
              <p:nvPr/>
            </p:nvSpPr>
            <p:spPr>
              <a:xfrm>
                <a:off x="469734" y="4835124"/>
                <a:ext cx="1867626" cy="975519"/>
              </a:xfrm>
              <a:prstGeom prst="rect">
                <a:avLst/>
              </a:prstGeom>
              <a:noFill/>
            </p:spPr>
            <p:txBody>
              <a:bodyPr wrap="square" rtlCol="0">
                <a:spAutoFit/>
              </a:bodyPr>
              <a:lstStyle/>
              <a:p>
                <a:pPr algn="ctr"/>
                <a:r>
                  <a:rPr lang="en-US" sz="1600" b="1" dirty="0" smtClean="0">
                    <a:solidFill>
                      <a:schemeClr val="bg1"/>
                    </a:solidFill>
                    <a:latin typeface="Tahoma" pitchFamily="34" charset="0"/>
                    <a:ea typeface="Tahoma" pitchFamily="34" charset="0"/>
                    <a:cs typeface="Tahoma" pitchFamily="34" charset="0"/>
                  </a:rPr>
                  <a:t>Rate Review</a:t>
                </a:r>
              </a:p>
              <a:p>
                <a:pPr algn="ctr"/>
                <a:r>
                  <a:rPr lang="en-US" sz="1600" b="1" dirty="0" smtClean="0">
                    <a:solidFill>
                      <a:schemeClr val="bg1"/>
                    </a:solidFill>
                    <a:latin typeface="Tahoma" pitchFamily="34" charset="0"/>
                    <a:ea typeface="Tahoma" pitchFamily="34" charset="0"/>
                    <a:cs typeface="Tahoma" pitchFamily="34" charset="0"/>
                  </a:rPr>
                  <a:t>Process</a:t>
                </a:r>
                <a:endParaRPr lang="en-US" sz="1600" b="1" dirty="0">
                  <a:solidFill>
                    <a:schemeClr val="bg1"/>
                  </a:solidFill>
                  <a:latin typeface="Tahoma" pitchFamily="34" charset="0"/>
                  <a:ea typeface="Tahoma" pitchFamily="34" charset="0"/>
                  <a:cs typeface="Tahoma" pitchFamily="34" charset="0"/>
                </a:endParaRPr>
              </a:p>
            </p:txBody>
          </p:sp>
          <p:sp>
            <p:nvSpPr>
              <p:cNvPr id="13" name="TextBox 12"/>
              <p:cNvSpPr txBox="1"/>
              <p:nvPr/>
            </p:nvSpPr>
            <p:spPr>
              <a:xfrm>
                <a:off x="2538270" y="4835124"/>
                <a:ext cx="1652730" cy="975519"/>
              </a:xfrm>
              <a:prstGeom prst="rect">
                <a:avLst/>
              </a:prstGeom>
              <a:noFill/>
            </p:spPr>
            <p:txBody>
              <a:bodyPr wrap="square" rtlCol="0">
                <a:spAutoFit/>
              </a:bodyPr>
              <a:lstStyle/>
              <a:p>
                <a:pPr algn="ctr"/>
                <a:r>
                  <a:rPr lang="en-US" sz="1600" b="1" dirty="0" smtClean="0">
                    <a:solidFill>
                      <a:schemeClr val="bg1"/>
                    </a:solidFill>
                    <a:latin typeface="Tahoma" pitchFamily="34" charset="0"/>
                    <a:ea typeface="Tahoma" pitchFamily="34" charset="0"/>
                    <a:cs typeface="Tahoma" pitchFamily="34" charset="0"/>
                  </a:rPr>
                  <a:t>Use of</a:t>
                </a:r>
              </a:p>
              <a:p>
                <a:pPr algn="ctr"/>
                <a:r>
                  <a:rPr lang="en-US" sz="1600" b="1" dirty="0" smtClean="0">
                    <a:solidFill>
                      <a:schemeClr val="bg1"/>
                    </a:solidFill>
                    <a:latin typeface="Tahoma" pitchFamily="34" charset="0"/>
                    <a:ea typeface="Tahoma" pitchFamily="34" charset="0"/>
                    <a:cs typeface="Tahoma" pitchFamily="34" charset="0"/>
                  </a:rPr>
                  <a:t>Revenue</a:t>
                </a:r>
                <a:endParaRPr lang="en-US" sz="1600" b="1" dirty="0">
                  <a:solidFill>
                    <a:schemeClr val="bg1"/>
                  </a:solidFill>
                  <a:latin typeface="Tahoma" pitchFamily="34" charset="0"/>
                  <a:ea typeface="Tahoma" pitchFamily="34" charset="0"/>
                  <a:cs typeface="Tahoma" pitchFamily="34" charset="0"/>
                </a:endParaRPr>
              </a:p>
            </p:txBody>
          </p:sp>
          <p:sp>
            <p:nvSpPr>
              <p:cNvPr id="14" name="TextBox 13"/>
              <p:cNvSpPr txBox="1"/>
              <p:nvPr/>
            </p:nvSpPr>
            <p:spPr>
              <a:xfrm>
                <a:off x="4604469" y="4835124"/>
                <a:ext cx="1643931" cy="975519"/>
              </a:xfrm>
              <a:prstGeom prst="rect">
                <a:avLst/>
              </a:prstGeom>
              <a:noFill/>
            </p:spPr>
            <p:txBody>
              <a:bodyPr wrap="square" rtlCol="0">
                <a:spAutoFit/>
              </a:bodyPr>
              <a:lstStyle/>
              <a:p>
                <a:pPr algn="ctr"/>
                <a:r>
                  <a:rPr lang="en-US" sz="1600" b="1" dirty="0" smtClean="0">
                    <a:solidFill>
                      <a:schemeClr val="bg1"/>
                    </a:solidFill>
                    <a:latin typeface="Tahoma" pitchFamily="34" charset="0"/>
                    <a:ea typeface="Tahoma" pitchFamily="34" charset="0"/>
                    <a:cs typeface="Tahoma" pitchFamily="34" charset="0"/>
                  </a:rPr>
                  <a:t>Audits &amp;</a:t>
                </a:r>
              </a:p>
              <a:p>
                <a:pPr algn="ctr"/>
                <a:r>
                  <a:rPr lang="en-US" sz="1600" b="1" dirty="0" smtClean="0">
                    <a:solidFill>
                      <a:schemeClr val="bg1"/>
                    </a:solidFill>
                    <a:latin typeface="Tahoma" pitchFamily="34" charset="0"/>
                    <a:ea typeface="Tahoma" pitchFamily="34" charset="0"/>
                    <a:cs typeface="Tahoma" pitchFamily="34" charset="0"/>
                  </a:rPr>
                  <a:t>Guidance</a:t>
                </a:r>
                <a:endParaRPr lang="en-US" sz="1600" b="1" dirty="0">
                  <a:solidFill>
                    <a:schemeClr val="bg1"/>
                  </a:solidFill>
                  <a:latin typeface="Tahoma" pitchFamily="34" charset="0"/>
                  <a:ea typeface="Tahoma" pitchFamily="34" charset="0"/>
                  <a:cs typeface="Tahoma" pitchFamily="34" charset="0"/>
                </a:endParaRPr>
              </a:p>
            </p:txBody>
          </p:sp>
          <p:sp>
            <p:nvSpPr>
              <p:cNvPr id="15" name="TextBox 14"/>
              <p:cNvSpPr txBox="1"/>
              <p:nvPr/>
            </p:nvSpPr>
            <p:spPr>
              <a:xfrm>
                <a:off x="6549359" y="4666594"/>
                <a:ext cx="2118481" cy="1386265"/>
              </a:xfrm>
              <a:prstGeom prst="rect">
                <a:avLst/>
              </a:prstGeom>
              <a:noFill/>
            </p:spPr>
            <p:txBody>
              <a:bodyPr wrap="square" rtlCol="0">
                <a:spAutoFit/>
              </a:bodyPr>
              <a:lstStyle/>
              <a:p>
                <a:pPr algn="ctr"/>
                <a:r>
                  <a:rPr lang="en-US" sz="1600" b="1" dirty="0" smtClean="0">
                    <a:solidFill>
                      <a:schemeClr val="bg1"/>
                    </a:solidFill>
                    <a:latin typeface="Tahoma" pitchFamily="34" charset="0"/>
                    <a:ea typeface="Tahoma" pitchFamily="34" charset="0"/>
                    <a:cs typeface="Tahoma" pitchFamily="34" charset="0"/>
                  </a:rPr>
                  <a:t>Service Practice Policies</a:t>
                </a:r>
                <a:endParaRPr lang="en-US" sz="1600" b="1" dirty="0">
                  <a:solidFill>
                    <a:schemeClr val="bg1"/>
                  </a:solidFill>
                  <a:latin typeface="Tahoma" pitchFamily="34" charset="0"/>
                  <a:ea typeface="Tahoma" pitchFamily="34" charset="0"/>
                  <a:cs typeface="Tahoma" pitchFamily="34" charset="0"/>
                </a:endParaRPr>
              </a:p>
            </p:txBody>
          </p:sp>
          <p:cxnSp>
            <p:nvCxnSpPr>
              <p:cNvPr id="16" name="Straight Connector 15"/>
              <p:cNvCxnSpPr/>
              <p:nvPr/>
            </p:nvCxnSpPr>
            <p:spPr>
              <a:xfrm>
                <a:off x="2438400" y="4419600"/>
                <a:ext cx="0" cy="1905000"/>
              </a:xfrm>
              <a:prstGeom prst="line">
                <a:avLst/>
              </a:prstGeom>
              <a:ln w="38100"/>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4419600" y="4419600"/>
                <a:ext cx="0" cy="1905000"/>
              </a:xfrm>
              <a:prstGeom prst="line">
                <a:avLst/>
              </a:prstGeom>
              <a:ln w="38100"/>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6477000" y="4419600"/>
                <a:ext cx="0" cy="1905000"/>
              </a:xfrm>
              <a:prstGeom prst="line">
                <a:avLst/>
              </a:prstGeom>
              <a:ln w="38100">
                <a:solidFill>
                  <a:schemeClr val="tx1"/>
                </a:solidFill>
                <a:prstDash val="solid"/>
              </a:ln>
            </p:spPr>
            <p:style>
              <a:lnRef idx="1">
                <a:schemeClr val="dk1"/>
              </a:lnRef>
              <a:fillRef idx="0">
                <a:schemeClr val="dk1"/>
              </a:fillRef>
              <a:effectRef idx="0">
                <a:schemeClr val="dk1"/>
              </a:effectRef>
              <a:fontRef idx="minor">
                <a:schemeClr val="tx1"/>
              </a:fontRef>
            </p:style>
          </p:cxnSp>
          <p:sp>
            <p:nvSpPr>
              <p:cNvPr id="22" name="TextBox 21"/>
              <p:cNvSpPr txBox="1"/>
              <p:nvPr/>
            </p:nvSpPr>
            <p:spPr>
              <a:xfrm>
                <a:off x="1523272" y="3014080"/>
                <a:ext cx="1867626" cy="1232236"/>
              </a:xfrm>
              <a:prstGeom prst="rect">
                <a:avLst/>
              </a:prstGeom>
              <a:noFill/>
            </p:spPr>
            <p:txBody>
              <a:bodyPr wrap="square" rtlCol="0">
                <a:spAutoFit/>
              </a:bodyPr>
              <a:lstStyle/>
              <a:p>
                <a:pPr algn="ctr"/>
                <a:r>
                  <a:rPr lang="en-US" sz="1400" b="1" dirty="0" smtClean="0">
                    <a:solidFill>
                      <a:schemeClr val="bg1"/>
                    </a:solidFill>
                    <a:latin typeface="Tahoma" pitchFamily="34" charset="0"/>
                    <a:ea typeface="Tahoma" pitchFamily="34" charset="0"/>
                    <a:cs typeface="Tahoma" pitchFamily="34" charset="0"/>
                  </a:rPr>
                  <a:t>Pole</a:t>
                </a:r>
              </a:p>
              <a:p>
                <a:pPr algn="ctr"/>
                <a:r>
                  <a:rPr lang="en-US" sz="1400" b="1" dirty="0" smtClean="0">
                    <a:solidFill>
                      <a:schemeClr val="bg1"/>
                    </a:solidFill>
                    <a:latin typeface="Tahoma" pitchFamily="34" charset="0"/>
                    <a:ea typeface="Tahoma" pitchFamily="34" charset="0"/>
                    <a:cs typeface="Tahoma" pitchFamily="34" charset="0"/>
                  </a:rPr>
                  <a:t>Attachment</a:t>
                </a:r>
              </a:p>
              <a:p>
                <a:pPr algn="ctr"/>
                <a:r>
                  <a:rPr lang="en-US" sz="1400" b="1" dirty="0" smtClean="0">
                    <a:solidFill>
                      <a:schemeClr val="bg1"/>
                    </a:solidFill>
                    <a:latin typeface="Tahoma" pitchFamily="34" charset="0"/>
                    <a:ea typeface="Tahoma" pitchFamily="34" charset="0"/>
                    <a:cs typeface="Tahoma" pitchFamily="34" charset="0"/>
                  </a:rPr>
                  <a:t>Rates</a:t>
                </a:r>
                <a:endParaRPr lang="en-US" sz="1400" b="1" dirty="0">
                  <a:solidFill>
                    <a:schemeClr val="bg1"/>
                  </a:solidFill>
                  <a:latin typeface="Tahoma" pitchFamily="34" charset="0"/>
                  <a:ea typeface="Tahoma" pitchFamily="34" charset="0"/>
                  <a:cs typeface="Tahoma" pitchFamily="34" charset="0"/>
                </a:endParaRPr>
              </a:p>
            </p:txBody>
          </p:sp>
          <p:sp>
            <p:nvSpPr>
              <p:cNvPr id="23" name="TextBox 22"/>
              <p:cNvSpPr txBox="1"/>
              <p:nvPr/>
            </p:nvSpPr>
            <p:spPr>
              <a:xfrm>
                <a:off x="3673592" y="3014080"/>
                <a:ext cx="1867626" cy="1232236"/>
              </a:xfrm>
              <a:prstGeom prst="rect">
                <a:avLst/>
              </a:prstGeom>
              <a:noFill/>
            </p:spPr>
            <p:txBody>
              <a:bodyPr wrap="square" rtlCol="0">
                <a:spAutoFit/>
              </a:bodyPr>
              <a:lstStyle/>
              <a:p>
                <a:pPr algn="ctr"/>
                <a:endParaRPr lang="en-US" sz="1400" b="1" dirty="0" smtClean="0">
                  <a:solidFill>
                    <a:schemeClr val="bg1"/>
                  </a:solidFill>
                  <a:latin typeface="Tahoma" pitchFamily="34" charset="0"/>
                  <a:ea typeface="Tahoma" pitchFamily="34" charset="0"/>
                  <a:cs typeface="Tahoma" pitchFamily="34" charset="0"/>
                </a:endParaRPr>
              </a:p>
              <a:p>
                <a:pPr algn="ctr"/>
                <a:r>
                  <a:rPr lang="en-US" sz="1400" b="1" dirty="0" smtClean="0">
                    <a:solidFill>
                      <a:schemeClr val="bg1"/>
                    </a:solidFill>
                    <a:latin typeface="Tahoma" pitchFamily="34" charset="0"/>
                    <a:ea typeface="Tahoma" pitchFamily="34" charset="0"/>
                    <a:cs typeface="Tahoma" pitchFamily="34" charset="0"/>
                  </a:rPr>
                  <a:t>Mergers</a:t>
                </a:r>
              </a:p>
              <a:p>
                <a:pPr algn="ctr"/>
                <a:endParaRPr lang="en-US" sz="1400" b="1" dirty="0">
                  <a:solidFill>
                    <a:schemeClr val="bg1"/>
                  </a:solidFill>
                  <a:latin typeface="Tahoma" pitchFamily="34" charset="0"/>
                  <a:ea typeface="Tahoma" pitchFamily="34" charset="0"/>
                  <a:cs typeface="Tahoma" pitchFamily="34" charset="0"/>
                </a:endParaRPr>
              </a:p>
            </p:txBody>
          </p:sp>
          <p:sp>
            <p:nvSpPr>
              <p:cNvPr id="24" name="TextBox 23"/>
              <p:cNvSpPr txBox="1"/>
              <p:nvPr/>
            </p:nvSpPr>
            <p:spPr>
              <a:xfrm>
                <a:off x="5935138" y="3014080"/>
                <a:ext cx="1867626" cy="1232236"/>
              </a:xfrm>
              <a:prstGeom prst="rect">
                <a:avLst/>
              </a:prstGeom>
              <a:noFill/>
            </p:spPr>
            <p:txBody>
              <a:bodyPr wrap="square" rtlCol="0">
                <a:spAutoFit/>
              </a:bodyPr>
              <a:lstStyle/>
              <a:p>
                <a:pPr algn="ctr"/>
                <a:r>
                  <a:rPr lang="en-US" sz="1400" b="1" dirty="0" smtClean="0">
                    <a:solidFill>
                      <a:schemeClr val="bg1"/>
                    </a:solidFill>
                    <a:latin typeface="Tahoma" pitchFamily="34" charset="0"/>
                    <a:ea typeface="Tahoma" pitchFamily="34" charset="0"/>
                    <a:cs typeface="Tahoma" pitchFamily="34" charset="0"/>
                  </a:rPr>
                  <a:t>Complaint Resolution</a:t>
                </a:r>
              </a:p>
              <a:p>
                <a:pPr algn="ctr"/>
                <a:r>
                  <a:rPr lang="en-US" sz="1400" b="1" dirty="0" smtClean="0">
                    <a:solidFill>
                      <a:schemeClr val="bg1"/>
                    </a:solidFill>
                    <a:latin typeface="Tahoma" pitchFamily="34" charset="0"/>
                    <a:ea typeface="Tahoma" pitchFamily="34" charset="0"/>
                    <a:cs typeface="Tahoma" pitchFamily="34" charset="0"/>
                  </a:rPr>
                  <a:t>Process</a:t>
                </a:r>
                <a:endParaRPr lang="en-US" sz="1400" b="1" dirty="0">
                  <a:solidFill>
                    <a:schemeClr val="bg1"/>
                  </a:solidFill>
                  <a:latin typeface="Tahoma" pitchFamily="34" charset="0"/>
                  <a:ea typeface="Tahoma" pitchFamily="34" charset="0"/>
                  <a:cs typeface="Tahoma" pitchFamily="34" charset="0"/>
                </a:endParaRPr>
              </a:p>
            </p:txBody>
          </p:sp>
          <p:cxnSp>
            <p:nvCxnSpPr>
              <p:cNvPr id="25" name="Straight Connector 24"/>
              <p:cNvCxnSpPr/>
              <p:nvPr/>
            </p:nvCxnSpPr>
            <p:spPr>
              <a:xfrm>
                <a:off x="3485129" y="2773680"/>
                <a:ext cx="0" cy="1676399"/>
              </a:xfrm>
              <a:prstGeom prst="line">
                <a:avLst/>
              </a:prstGeom>
              <a:ln w="38100"/>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a:off x="5746676" y="2743200"/>
                <a:ext cx="0" cy="1676399"/>
              </a:xfrm>
              <a:prstGeom prst="line">
                <a:avLst/>
              </a:prstGeom>
              <a:ln w="38100"/>
            </p:spPr>
            <p:style>
              <a:lnRef idx="1">
                <a:schemeClr val="dk1"/>
              </a:lnRef>
              <a:fillRef idx="0">
                <a:schemeClr val="dk1"/>
              </a:fillRef>
              <a:effectRef idx="0">
                <a:schemeClr val="dk1"/>
              </a:effectRef>
              <a:fontRef idx="minor">
                <a:schemeClr val="tx1"/>
              </a:fontRef>
            </p:style>
          </p:cxnSp>
          <p:sp>
            <p:nvSpPr>
              <p:cNvPr id="27" name="Trapezoid 26"/>
              <p:cNvSpPr/>
              <p:nvPr/>
            </p:nvSpPr>
            <p:spPr>
              <a:xfrm>
                <a:off x="2209800" y="1585858"/>
                <a:ext cx="4724400" cy="1188720"/>
              </a:xfrm>
              <a:prstGeom prst="trapezoid">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28" name="TextBox 27"/>
              <p:cNvSpPr txBox="1"/>
              <p:nvPr/>
            </p:nvSpPr>
            <p:spPr>
              <a:xfrm>
                <a:off x="2133598" y="1742915"/>
                <a:ext cx="2576536" cy="872833"/>
              </a:xfrm>
              <a:prstGeom prst="rect">
                <a:avLst/>
              </a:prstGeom>
              <a:noFill/>
            </p:spPr>
            <p:txBody>
              <a:bodyPr wrap="square" rtlCol="0">
                <a:spAutoFit/>
              </a:bodyPr>
              <a:lstStyle/>
              <a:p>
                <a:pPr algn="ctr"/>
                <a:r>
                  <a:rPr lang="en-US" sz="1400" b="1" dirty="0" smtClean="0">
                    <a:latin typeface="Tahoma" pitchFamily="34" charset="0"/>
                    <a:ea typeface="Tahoma" pitchFamily="34" charset="0"/>
                    <a:cs typeface="Tahoma" pitchFamily="34" charset="0"/>
                  </a:rPr>
                  <a:t>Changing Rate Structures (DER)</a:t>
                </a:r>
                <a:endParaRPr lang="en-US" sz="1400" b="1" dirty="0">
                  <a:latin typeface="Tahoma" pitchFamily="34" charset="0"/>
                  <a:ea typeface="Tahoma" pitchFamily="34" charset="0"/>
                  <a:cs typeface="Tahoma" pitchFamily="34" charset="0"/>
                </a:endParaRPr>
              </a:p>
            </p:txBody>
          </p:sp>
          <p:sp>
            <p:nvSpPr>
              <p:cNvPr id="29" name="TextBox 28"/>
              <p:cNvSpPr txBox="1"/>
              <p:nvPr/>
            </p:nvSpPr>
            <p:spPr>
              <a:xfrm>
                <a:off x="4724400" y="1742915"/>
                <a:ext cx="1867626" cy="872833"/>
              </a:xfrm>
              <a:prstGeom prst="rect">
                <a:avLst/>
              </a:prstGeom>
              <a:noFill/>
            </p:spPr>
            <p:txBody>
              <a:bodyPr wrap="square" rtlCol="0">
                <a:spAutoFit/>
              </a:bodyPr>
              <a:lstStyle/>
              <a:p>
                <a:pPr algn="ctr"/>
                <a:r>
                  <a:rPr lang="en-US" sz="1400" b="1" dirty="0" smtClean="0">
                    <a:latin typeface="Tahoma" pitchFamily="34" charset="0"/>
                    <a:ea typeface="Tahoma" pitchFamily="34" charset="0"/>
                    <a:cs typeface="Tahoma" pitchFamily="34" charset="0"/>
                  </a:rPr>
                  <a:t>Capital</a:t>
                </a:r>
              </a:p>
              <a:p>
                <a:pPr algn="ctr"/>
                <a:r>
                  <a:rPr lang="en-US" sz="1400" b="1" dirty="0" smtClean="0">
                    <a:latin typeface="Tahoma" pitchFamily="34" charset="0"/>
                    <a:ea typeface="Tahoma" pitchFamily="34" charset="0"/>
                    <a:cs typeface="Tahoma" pitchFamily="34" charset="0"/>
                  </a:rPr>
                  <a:t>Credits</a:t>
                </a:r>
                <a:endParaRPr lang="en-US" sz="1400" b="1" dirty="0">
                  <a:latin typeface="Tahoma" pitchFamily="34" charset="0"/>
                  <a:ea typeface="Tahoma" pitchFamily="34" charset="0"/>
                  <a:cs typeface="Tahoma" pitchFamily="34" charset="0"/>
                </a:endParaRPr>
              </a:p>
            </p:txBody>
          </p:sp>
          <p:cxnSp>
            <p:nvCxnSpPr>
              <p:cNvPr id="30" name="Straight Connector 29"/>
              <p:cNvCxnSpPr>
                <a:stCxn id="27" idx="0"/>
                <a:endCxn id="27" idx="2"/>
              </p:cNvCxnSpPr>
              <p:nvPr/>
            </p:nvCxnSpPr>
            <p:spPr>
              <a:xfrm>
                <a:off x="4572000" y="1585858"/>
                <a:ext cx="0" cy="1188720"/>
              </a:xfrm>
              <a:prstGeom prst="line">
                <a:avLst/>
              </a:prstGeom>
              <a:ln w="38100"/>
            </p:spPr>
            <p:style>
              <a:lnRef idx="1">
                <a:schemeClr val="dk1"/>
              </a:lnRef>
              <a:fillRef idx="0">
                <a:schemeClr val="dk1"/>
              </a:fillRef>
              <a:effectRef idx="0">
                <a:schemeClr val="dk1"/>
              </a:effectRef>
              <a:fontRef idx="minor">
                <a:schemeClr val="tx1"/>
              </a:fontRef>
            </p:style>
          </p:cxnSp>
          <p:sp>
            <p:nvSpPr>
              <p:cNvPr id="31" name="Trapezoid 30"/>
              <p:cNvSpPr/>
              <p:nvPr/>
            </p:nvSpPr>
            <p:spPr>
              <a:xfrm>
                <a:off x="2895600" y="679174"/>
                <a:ext cx="3505200" cy="731520"/>
              </a:xfrm>
              <a:prstGeom prst="trapezoid">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sp>
          <p:nvSpPr>
            <p:cNvPr id="9" name="Rectangle 8"/>
            <p:cNvSpPr/>
            <p:nvPr/>
          </p:nvSpPr>
          <p:spPr>
            <a:xfrm>
              <a:off x="870527" y="5334000"/>
              <a:ext cx="7440969" cy="457200"/>
            </a:xfrm>
            <a:prstGeom prst="rect">
              <a:avLst/>
            </a:prstGeom>
            <a:solidFill>
              <a:schemeClr val="tx2"/>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Tahoma" panose="020B0604030504040204" pitchFamily="34" charset="0"/>
                  <a:ea typeface="Tahoma" panose="020B0604030504040204" pitchFamily="34" charset="0"/>
                  <a:cs typeface="Tahoma" panose="020B0604030504040204" pitchFamily="34" charset="0"/>
                </a:rPr>
                <a:t>Role of Regulator Review</a:t>
              </a:r>
              <a:endParaRPr lang="en-US" sz="1600" b="1" dirty="0">
                <a:latin typeface="Tahoma" panose="020B0604030504040204" pitchFamily="34" charset="0"/>
                <a:ea typeface="Tahoma" panose="020B0604030504040204" pitchFamily="34" charset="0"/>
                <a:cs typeface="Tahoma" panose="020B0604030504040204" pitchFamily="34" charset="0"/>
              </a:endParaRPr>
            </a:p>
          </p:txBody>
        </p:sp>
      </p:grpSp>
      <p:sp>
        <p:nvSpPr>
          <p:cNvPr id="11"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19" name="TextBox 18"/>
          <p:cNvSpPr txBox="1"/>
          <p:nvPr/>
        </p:nvSpPr>
        <p:spPr>
          <a:xfrm>
            <a:off x="427929" y="24825"/>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TVA’s Role as Regulator</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7"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4</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2" name="Table 31"/>
          <p:cNvGraphicFramePr>
            <a:graphicFrameLocks noGrp="1"/>
          </p:cNvGraphicFramePr>
          <p:nvPr>
            <p:extLst>
              <p:ext uri="{D42A27DB-BD31-4B8C-83A1-F6EECF244321}">
                <p14:modId xmlns:p14="http://schemas.microsoft.com/office/powerpoint/2010/main" val="836288678"/>
              </p:ext>
            </p:extLst>
          </p:nvPr>
        </p:nvGraphicFramePr>
        <p:xfrm>
          <a:off x="7467600" y="1371600"/>
          <a:ext cx="1259464" cy="1112520"/>
        </p:xfrm>
        <a:graphic>
          <a:graphicData uri="http://schemas.openxmlformats.org/drawingml/2006/table">
            <a:tbl>
              <a:tblPr firstRow="1" bandRow="1"/>
              <a:tblGrid>
                <a:gridCol w="1259464"/>
              </a:tblGrid>
              <a:tr h="370840">
                <a:tc>
                  <a:txBody>
                    <a:bodyPr/>
                    <a:lstStyle>
                      <a:lvl1pPr marL="0" algn="l" defTabSz="914400" rtl="0" eaLnBrk="1" latinLnBrk="0" hangingPunct="1">
                        <a:defRPr sz="1800" b="1" kern="1200">
                          <a:solidFill>
                            <a:schemeClr val="lt1"/>
                          </a:solidFill>
                          <a:latin typeface="Tahoma"/>
                          <a:cs typeface="Arial"/>
                        </a:defRPr>
                      </a:lvl1pPr>
                      <a:lvl2pPr marL="457200" algn="l" defTabSz="914400" rtl="0" eaLnBrk="1" latinLnBrk="0" hangingPunct="1">
                        <a:defRPr sz="1800" b="1" kern="1200">
                          <a:solidFill>
                            <a:schemeClr val="lt1"/>
                          </a:solidFill>
                          <a:latin typeface="Tahoma"/>
                          <a:cs typeface="Arial"/>
                        </a:defRPr>
                      </a:lvl2pPr>
                      <a:lvl3pPr marL="914400" algn="l" defTabSz="914400" rtl="0" eaLnBrk="1" latinLnBrk="0" hangingPunct="1">
                        <a:defRPr sz="1800" b="1" kern="1200">
                          <a:solidFill>
                            <a:schemeClr val="lt1"/>
                          </a:solidFill>
                          <a:latin typeface="Tahoma"/>
                          <a:cs typeface="Arial"/>
                        </a:defRPr>
                      </a:lvl3pPr>
                      <a:lvl4pPr marL="1371600" algn="l" defTabSz="914400" rtl="0" eaLnBrk="1" latinLnBrk="0" hangingPunct="1">
                        <a:defRPr sz="1800" b="1" kern="1200">
                          <a:solidFill>
                            <a:schemeClr val="lt1"/>
                          </a:solidFill>
                          <a:latin typeface="Tahoma"/>
                          <a:cs typeface="Arial"/>
                        </a:defRPr>
                      </a:lvl4pPr>
                      <a:lvl5pPr marL="1828800" algn="l" defTabSz="914400" rtl="0" eaLnBrk="1" latinLnBrk="0" hangingPunct="1">
                        <a:defRPr sz="1800" b="1" kern="1200">
                          <a:solidFill>
                            <a:schemeClr val="lt1"/>
                          </a:solidFill>
                          <a:latin typeface="Tahoma"/>
                          <a:cs typeface="Arial"/>
                        </a:defRPr>
                      </a:lvl5pPr>
                      <a:lvl6pPr marL="2286000" algn="l" defTabSz="914400" rtl="0" eaLnBrk="1" latinLnBrk="0" hangingPunct="1">
                        <a:defRPr sz="1800" b="1" kern="1200">
                          <a:solidFill>
                            <a:schemeClr val="lt1"/>
                          </a:solidFill>
                          <a:latin typeface="Tahoma"/>
                          <a:cs typeface="Arial"/>
                        </a:defRPr>
                      </a:lvl6pPr>
                      <a:lvl7pPr marL="2743200" algn="l" defTabSz="914400" rtl="0" eaLnBrk="1" latinLnBrk="0" hangingPunct="1">
                        <a:defRPr sz="1800" b="1" kern="1200">
                          <a:solidFill>
                            <a:schemeClr val="lt1"/>
                          </a:solidFill>
                          <a:latin typeface="Tahoma"/>
                          <a:cs typeface="Arial"/>
                        </a:defRPr>
                      </a:lvl7pPr>
                      <a:lvl8pPr marL="3200400" algn="l" defTabSz="914400" rtl="0" eaLnBrk="1" latinLnBrk="0" hangingPunct="1">
                        <a:defRPr sz="1800" b="1" kern="1200">
                          <a:solidFill>
                            <a:schemeClr val="lt1"/>
                          </a:solidFill>
                          <a:latin typeface="Tahoma"/>
                          <a:cs typeface="Arial"/>
                        </a:defRPr>
                      </a:lvl8pPr>
                      <a:lvl9pPr marL="3657600" algn="l" defTabSz="914400" rtl="0" eaLnBrk="1" latinLnBrk="0" hangingPunct="1">
                        <a:defRPr sz="1800" b="1" kern="1200">
                          <a:solidFill>
                            <a:schemeClr val="lt1"/>
                          </a:solidFill>
                          <a:latin typeface="Tahoma"/>
                          <a:cs typeface="Arial"/>
                        </a:defRPr>
                      </a:lvl9pPr>
                    </a:lstStyle>
                    <a:p>
                      <a:r>
                        <a:rPr lang="en-US" sz="900" b="1" dirty="0" smtClean="0">
                          <a:solidFill>
                            <a:schemeClr val="tx1"/>
                          </a:solidFill>
                        </a:rPr>
                        <a:t>Emerging Issues</a:t>
                      </a:r>
                      <a:endParaRPr lang="en-US" sz="900" b="1"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dk1"/>
                          </a:solidFill>
                          <a:latin typeface="Tahoma"/>
                          <a:cs typeface="Arial"/>
                        </a:defRPr>
                      </a:lvl1pPr>
                      <a:lvl2pPr marL="457200" algn="l" defTabSz="914400" rtl="0" eaLnBrk="1" latinLnBrk="0" hangingPunct="1">
                        <a:defRPr sz="1800" kern="1200">
                          <a:solidFill>
                            <a:schemeClr val="dk1"/>
                          </a:solidFill>
                          <a:latin typeface="Tahoma"/>
                          <a:cs typeface="Arial"/>
                        </a:defRPr>
                      </a:lvl2pPr>
                      <a:lvl3pPr marL="914400" algn="l" defTabSz="914400" rtl="0" eaLnBrk="1" latinLnBrk="0" hangingPunct="1">
                        <a:defRPr sz="1800" kern="1200">
                          <a:solidFill>
                            <a:schemeClr val="dk1"/>
                          </a:solidFill>
                          <a:latin typeface="Tahoma"/>
                          <a:cs typeface="Arial"/>
                        </a:defRPr>
                      </a:lvl3pPr>
                      <a:lvl4pPr marL="1371600" algn="l" defTabSz="914400" rtl="0" eaLnBrk="1" latinLnBrk="0" hangingPunct="1">
                        <a:defRPr sz="1800" kern="1200">
                          <a:solidFill>
                            <a:schemeClr val="dk1"/>
                          </a:solidFill>
                          <a:latin typeface="Tahoma"/>
                          <a:cs typeface="Arial"/>
                        </a:defRPr>
                      </a:lvl4pPr>
                      <a:lvl5pPr marL="1828800" algn="l" defTabSz="914400" rtl="0" eaLnBrk="1" latinLnBrk="0" hangingPunct="1">
                        <a:defRPr sz="1800" kern="1200">
                          <a:solidFill>
                            <a:schemeClr val="dk1"/>
                          </a:solidFill>
                          <a:latin typeface="Tahoma"/>
                          <a:cs typeface="Arial"/>
                        </a:defRPr>
                      </a:lvl5pPr>
                      <a:lvl6pPr marL="2286000" algn="l" defTabSz="914400" rtl="0" eaLnBrk="1" latinLnBrk="0" hangingPunct="1">
                        <a:defRPr sz="1800" kern="1200">
                          <a:solidFill>
                            <a:schemeClr val="dk1"/>
                          </a:solidFill>
                          <a:latin typeface="Tahoma"/>
                          <a:cs typeface="Arial"/>
                        </a:defRPr>
                      </a:lvl6pPr>
                      <a:lvl7pPr marL="2743200" algn="l" defTabSz="914400" rtl="0" eaLnBrk="1" latinLnBrk="0" hangingPunct="1">
                        <a:defRPr sz="1800" kern="1200">
                          <a:solidFill>
                            <a:schemeClr val="dk1"/>
                          </a:solidFill>
                          <a:latin typeface="Tahoma"/>
                          <a:cs typeface="Arial"/>
                        </a:defRPr>
                      </a:lvl7pPr>
                      <a:lvl8pPr marL="3200400" algn="l" defTabSz="914400" rtl="0" eaLnBrk="1" latinLnBrk="0" hangingPunct="1">
                        <a:defRPr sz="1800" kern="1200">
                          <a:solidFill>
                            <a:schemeClr val="dk1"/>
                          </a:solidFill>
                          <a:latin typeface="Tahoma"/>
                          <a:cs typeface="Arial"/>
                        </a:defRPr>
                      </a:lvl8pPr>
                      <a:lvl9pPr marL="3657600" algn="l" defTabSz="914400" rtl="0" eaLnBrk="1" latinLnBrk="0" hangingPunct="1">
                        <a:defRPr sz="1800" kern="1200">
                          <a:solidFill>
                            <a:schemeClr val="dk1"/>
                          </a:solidFill>
                          <a:latin typeface="Tahoma"/>
                          <a:cs typeface="Arial"/>
                        </a:defRPr>
                      </a:lvl9pPr>
                    </a:lstStyle>
                    <a:p>
                      <a:r>
                        <a:rPr lang="en-US" sz="900" b="1" dirty="0" smtClean="0">
                          <a:solidFill>
                            <a:schemeClr val="bg1"/>
                          </a:solidFill>
                        </a:rPr>
                        <a:t>Current Issues</a:t>
                      </a:r>
                      <a:endParaRPr lang="en-US" sz="900" b="1" dirty="0">
                        <a:solidFill>
                          <a:schemeClr val="bg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65000"/>
                      </a:srgbClr>
                    </a:solidFill>
                  </a:tcPr>
                </a:tc>
              </a:tr>
              <a:tr h="370840">
                <a:tc>
                  <a:txBody>
                    <a:bodyPr/>
                    <a:lstStyle>
                      <a:lvl1pPr marL="0" algn="l" defTabSz="914400" rtl="0" eaLnBrk="1" latinLnBrk="0" hangingPunct="1">
                        <a:defRPr sz="1800" kern="1200">
                          <a:solidFill>
                            <a:schemeClr val="dk1"/>
                          </a:solidFill>
                          <a:latin typeface="Tahoma"/>
                          <a:cs typeface="Arial"/>
                        </a:defRPr>
                      </a:lvl1pPr>
                      <a:lvl2pPr marL="457200" algn="l" defTabSz="914400" rtl="0" eaLnBrk="1" latinLnBrk="0" hangingPunct="1">
                        <a:defRPr sz="1800" kern="1200">
                          <a:solidFill>
                            <a:schemeClr val="dk1"/>
                          </a:solidFill>
                          <a:latin typeface="Tahoma"/>
                          <a:cs typeface="Arial"/>
                        </a:defRPr>
                      </a:lvl2pPr>
                      <a:lvl3pPr marL="914400" algn="l" defTabSz="914400" rtl="0" eaLnBrk="1" latinLnBrk="0" hangingPunct="1">
                        <a:defRPr sz="1800" kern="1200">
                          <a:solidFill>
                            <a:schemeClr val="dk1"/>
                          </a:solidFill>
                          <a:latin typeface="Tahoma"/>
                          <a:cs typeface="Arial"/>
                        </a:defRPr>
                      </a:lvl3pPr>
                      <a:lvl4pPr marL="1371600" algn="l" defTabSz="914400" rtl="0" eaLnBrk="1" latinLnBrk="0" hangingPunct="1">
                        <a:defRPr sz="1800" kern="1200">
                          <a:solidFill>
                            <a:schemeClr val="dk1"/>
                          </a:solidFill>
                          <a:latin typeface="Tahoma"/>
                          <a:cs typeface="Arial"/>
                        </a:defRPr>
                      </a:lvl4pPr>
                      <a:lvl5pPr marL="1828800" algn="l" defTabSz="914400" rtl="0" eaLnBrk="1" latinLnBrk="0" hangingPunct="1">
                        <a:defRPr sz="1800" kern="1200">
                          <a:solidFill>
                            <a:schemeClr val="dk1"/>
                          </a:solidFill>
                          <a:latin typeface="Tahoma"/>
                          <a:cs typeface="Arial"/>
                        </a:defRPr>
                      </a:lvl5pPr>
                      <a:lvl6pPr marL="2286000" algn="l" defTabSz="914400" rtl="0" eaLnBrk="1" latinLnBrk="0" hangingPunct="1">
                        <a:defRPr sz="1800" kern="1200">
                          <a:solidFill>
                            <a:schemeClr val="dk1"/>
                          </a:solidFill>
                          <a:latin typeface="Tahoma"/>
                          <a:cs typeface="Arial"/>
                        </a:defRPr>
                      </a:lvl6pPr>
                      <a:lvl7pPr marL="2743200" algn="l" defTabSz="914400" rtl="0" eaLnBrk="1" latinLnBrk="0" hangingPunct="1">
                        <a:defRPr sz="1800" kern="1200">
                          <a:solidFill>
                            <a:schemeClr val="dk1"/>
                          </a:solidFill>
                          <a:latin typeface="Tahoma"/>
                          <a:cs typeface="Arial"/>
                        </a:defRPr>
                      </a:lvl7pPr>
                      <a:lvl8pPr marL="3200400" algn="l" defTabSz="914400" rtl="0" eaLnBrk="1" latinLnBrk="0" hangingPunct="1">
                        <a:defRPr sz="1800" kern="1200">
                          <a:solidFill>
                            <a:schemeClr val="dk1"/>
                          </a:solidFill>
                          <a:latin typeface="Tahoma"/>
                          <a:cs typeface="Arial"/>
                        </a:defRPr>
                      </a:lvl8pPr>
                      <a:lvl9pPr marL="3657600" algn="l" defTabSz="914400" rtl="0" eaLnBrk="1" latinLnBrk="0" hangingPunct="1">
                        <a:defRPr sz="1800" kern="1200">
                          <a:solidFill>
                            <a:schemeClr val="dk1"/>
                          </a:solidFill>
                          <a:latin typeface="Tahoma"/>
                          <a:cs typeface="Arial"/>
                        </a:defRPr>
                      </a:lvl9pPr>
                    </a:lstStyle>
                    <a:p>
                      <a:r>
                        <a:rPr lang="en-US" sz="900" b="1" dirty="0" smtClean="0">
                          <a:solidFill>
                            <a:schemeClr val="bg1"/>
                          </a:solidFill>
                        </a:rPr>
                        <a:t>Issues Addressed</a:t>
                      </a:r>
                      <a:endParaRPr lang="en-US" sz="900" b="1" dirty="0">
                        <a:solidFill>
                          <a:schemeClr val="bg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r>
            </a:tbl>
          </a:graphicData>
        </a:graphic>
      </p:graphicFrame>
      <p:sp>
        <p:nvSpPr>
          <p:cNvPr id="33" name="TextBox 32"/>
          <p:cNvSpPr txBox="1"/>
          <p:nvPr/>
        </p:nvSpPr>
        <p:spPr>
          <a:xfrm>
            <a:off x="3530242" y="1825823"/>
            <a:ext cx="2083516" cy="307777"/>
          </a:xfrm>
          <a:prstGeom prst="rect">
            <a:avLst/>
          </a:prstGeom>
          <a:noFill/>
        </p:spPr>
        <p:txBody>
          <a:bodyPr wrap="square" rtlCol="0">
            <a:spAutoFit/>
          </a:bodyPr>
          <a:lstStyle/>
          <a:p>
            <a:pPr algn="ctr"/>
            <a:r>
              <a:rPr lang="en-US" sz="1400" b="1" dirty="0" smtClean="0">
                <a:latin typeface="Tahoma" pitchFamily="34" charset="0"/>
                <a:ea typeface="Tahoma" pitchFamily="34" charset="0"/>
                <a:cs typeface="Tahoma" pitchFamily="34" charset="0"/>
              </a:rPr>
              <a:t>Broadband</a:t>
            </a:r>
            <a:endParaRPr lang="en-US" sz="14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574251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9" y="24825"/>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Regulatory Landscape</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5</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7" name="Content Placeholder 1"/>
          <p:cNvSpPr txBox="1">
            <a:spLocks/>
          </p:cNvSpPr>
          <p:nvPr/>
        </p:nvSpPr>
        <p:spPr>
          <a:xfrm>
            <a:off x="459299" y="748607"/>
            <a:ext cx="8379901" cy="5330460"/>
          </a:xfrm>
          <a:prstGeom prst="rect">
            <a:avLst/>
          </a:prstGeom>
        </p:spPr>
        <p:txBody>
          <a:bodyPr vert="horz"/>
          <a:lstStyle>
            <a:lvl1pPr marL="342900" indent="-342900" algn="l" defTabSz="457200" rtl="0" eaLnBrk="1" latinLnBrk="0" hangingPunct="1">
              <a:spcBef>
                <a:spcPct val="20000"/>
              </a:spcBef>
              <a:buFont typeface="Arial"/>
              <a:buChar char="•"/>
              <a:defRPr sz="2000" b="0" i="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1pPr>
            <a:lvl2pPr marL="914400" indent="-457200" algn="l" defTabSz="457200" rtl="0" eaLnBrk="1" latinLnBrk="0" hangingPunct="1">
              <a:spcBef>
                <a:spcPct val="20000"/>
              </a:spcBef>
              <a:buFont typeface="Tahoma" panose="020B0604030504040204" pitchFamily="34" charset="0"/>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4572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600200" indent="-228600" algn="l" defTabSz="457200" rtl="0" eaLnBrk="1" latinLnBrk="0" hangingPunct="1">
              <a:spcBef>
                <a:spcPct val="20000"/>
              </a:spcBef>
              <a:buFont typeface="Wingdings" panose="05000000000000000000" pitchFamily="2" charset="2"/>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200"/>
              </a:spcBef>
              <a:buClr>
                <a:srgbClr val="F0F0F0">
                  <a:lumMod val="10000"/>
                </a:srgbClr>
              </a:buClr>
              <a:buNone/>
              <a:defRPr/>
            </a:pPr>
            <a:r>
              <a:rPr lang="en-US" b="1" dirty="0">
                <a:solidFill>
                  <a:schemeClr val="tx1"/>
                </a:solidFill>
                <a:latin typeface="Tahoma"/>
                <a:cs typeface="Arial" panose="020B0604020202020204" pitchFamily="34" charset="0"/>
              </a:rPr>
              <a:t>Rate Review Process </a:t>
            </a:r>
          </a:p>
          <a:p>
            <a:pPr marL="342900" lvl="1" indent="-342900" defTabSz="914400">
              <a:spcBef>
                <a:spcPts val="1200"/>
              </a:spcBef>
              <a:buClr>
                <a:schemeClr val="tx2"/>
              </a:buClr>
              <a:buFont typeface="Arial" panose="020B0604020202020204" pitchFamily="34" charset="0"/>
              <a:buChar char="•"/>
              <a:defRPr/>
            </a:pPr>
            <a:r>
              <a:rPr lang="en-US" dirty="0" smtClean="0">
                <a:solidFill>
                  <a:schemeClr val="tx1"/>
                </a:solidFill>
                <a:latin typeface="Tahoma"/>
              </a:rPr>
              <a:t>Customer Delivery to share “Guidance  for Local Rate Adjustments” with LPCs in March, along with LPCs’ FY17 Guideline Amount</a:t>
            </a:r>
            <a:endParaRPr lang="en-US" dirty="0">
              <a:solidFill>
                <a:schemeClr val="tx1"/>
              </a:solidFill>
              <a:latin typeface="Tahoma"/>
            </a:endParaRPr>
          </a:p>
          <a:p>
            <a:pPr marL="342900" lvl="1" indent="-342900" defTabSz="914400">
              <a:spcBef>
                <a:spcPts val="1200"/>
              </a:spcBef>
              <a:buClr>
                <a:schemeClr val="tx2"/>
              </a:buClr>
              <a:buFont typeface="Arial" panose="020B0604020202020204" pitchFamily="34" charset="0"/>
              <a:buChar char="•"/>
              <a:defRPr/>
            </a:pPr>
            <a:r>
              <a:rPr lang="en-US" dirty="0" smtClean="0">
                <a:solidFill>
                  <a:schemeClr val="tx1"/>
                </a:solidFill>
                <a:latin typeface="Tahoma"/>
                <a:cs typeface="Arial" panose="020B0604020202020204" pitchFamily="34" charset="0"/>
              </a:rPr>
              <a:t>Financial </a:t>
            </a:r>
            <a:r>
              <a:rPr lang="en-US" dirty="0">
                <a:solidFill>
                  <a:schemeClr val="tx1"/>
                </a:solidFill>
                <a:latin typeface="Tahoma"/>
                <a:cs typeface="Arial" panose="020B0604020202020204" pitchFamily="34" charset="0"/>
              </a:rPr>
              <a:t>performance indicators provide insight on LPC long term financial health, forming the basis of consistent evaluation of rate requests, benchmarking, and performance evaluations</a:t>
            </a:r>
          </a:p>
          <a:p>
            <a:pPr marL="342900" lvl="1" indent="-342900" defTabSz="914400">
              <a:spcBef>
                <a:spcPts val="1200"/>
              </a:spcBef>
              <a:buClr>
                <a:schemeClr val="tx2"/>
              </a:buClr>
              <a:buFont typeface="Arial" panose="020B0604020202020204" pitchFamily="34" charset="0"/>
              <a:buChar char="•"/>
              <a:defRPr/>
            </a:pPr>
            <a:r>
              <a:rPr lang="en-US" dirty="0" smtClean="0">
                <a:solidFill>
                  <a:schemeClr val="tx1"/>
                </a:solidFill>
                <a:latin typeface="Tahoma"/>
              </a:rPr>
              <a:t>LPCs with cash ratios that exceed 33% are considered to be high in cash and subject to the withholding of rate request approvals</a:t>
            </a:r>
          </a:p>
          <a:p>
            <a:pPr marL="342900" lvl="1" indent="-342900" defTabSz="914400">
              <a:spcBef>
                <a:spcPts val="1200"/>
              </a:spcBef>
              <a:buClr>
                <a:schemeClr val="tx2"/>
              </a:buClr>
              <a:buFont typeface="Arial" panose="020B0604020202020204" pitchFamily="34" charset="0"/>
              <a:buChar char="•"/>
              <a:defRPr/>
            </a:pPr>
            <a:r>
              <a:rPr lang="en-US" dirty="0" smtClean="0">
                <a:solidFill>
                  <a:schemeClr val="tx1"/>
                </a:solidFill>
                <a:latin typeface="Tahoma"/>
              </a:rPr>
              <a:t>Process modified to reflect the calculation of the cash ratio with and without any loan or investments of electric system funds for non-electric purposes</a:t>
            </a:r>
          </a:p>
          <a:p>
            <a:pPr marL="0" lvl="1" indent="0">
              <a:spcBef>
                <a:spcPts val="1200"/>
              </a:spcBef>
              <a:buClr>
                <a:srgbClr val="F0F0F0">
                  <a:lumMod val="10000"/>
                </a:srgbClr>
              </a:buClr>
              <a:buNone/>
              <a:defRPr/>
            </a:pPr>
            <a:r>
              <a:rPr lang="en-US" sz="2000" b="1" dirty="0" smtClean="0">
                <a:solidFill>
                  <a:schemeClr val="tx1"/>
                </a:solidFill>
                <a:latin typeface="Tahoma"/>
                <a:cs typeface="Arial" panose="020B0604020202020204" pitchFamily="34" charset="0"/>
              </a:rPr>
              <a:t>Service </a:t>
            </a:r>
            <a:r>
              <a:rPr lang="en-US" sz="2000" b="1" dirty="0">
                <a:solidFill>
                  <a:schemeClr val="tx1"/>
                </a:solidFill>
                <a:latin typeface="Tahoma"/>
                <a:cs typeface="Arial" panose="020B0604020202020204" pitchFamily="34" charset="0"/>
              </a:rPr>
              <a:t>Practice Policies (SPPs)</a:t>
            </a:r>
          </a:p>
          <a:p>
            <a:pPr marL="342900" lvl="1" indent="-342900" defTabSz="914400">
              <a:spcBef>
                <a:spcPts val="1200"/>
              </a:spcBef>
              <a:buClr>
                <a:schemeClr val="tx2"/>
              </a:buClr>
              <a:buFont typeface="Arial" panose="020B0604020202020204" pitchFamily="34" charset="0"/>
              <a:buChar char="•"/>
              <a:defRPr/>
            </a:pPr>
            <a:r>
              <a:rPr lang="en-US" dirty="0" smtClean="0">
                <a:solidFill>
                  <a:schemeClr val="tx1"/>
                </a:solidFill>
                <a:latin typeface="Tahoma"/>
              </a:rPr>
              <a:t>Compliance </a:t>
            </a:r>
            <a:r>
              <a:rPr lang="en-US" dirty="0">
                <a:solidFill>
                  <a:schemeClr val="tx1"/>
                </a:solidFill>
                <a:latin typeface="Tahoma"/>
              </a:rPr>
              <a:t>testing completed for </a:t>
            </a:r>
            <a:r>
              <a:rPr lang="en-US" dirty="0" smtClean="0">
                <a:solidFill>
                  <a:schemeClr val="tx1"/>
                </a:solidFill>
                <a:latin typeface="Tahoma"/>
              </a:rPr>
              <a:t>128 </a:t>
            </a:r>
            <a:r>
              <a:rPr lang="en-US" dirty="0">
                <a:solidFill>
                  <a:schemeClr val="tx1"/>
                </a:solidFill>
                <a:latin typeface="Tahoma"/>
              </a:rPr>
              <a:t>LPCs as of </a:t>
            </a:r>
            <a:r>
              <a:rPr lang="en-US" dirty="0" smtClean="0">
                <a:solidFill>
                  <a:schemeClr val="tx1"/>
                </a:solidFill>
                <a:latin typeface="Tahoma"/>
              </a:rPr>
              <a:t>May 3; </a:t>
            </a:r>
            <a:r>
              <a:rPr lang="en-US" dirty="0">
                <a:solidFill>
                  <a:schemeClr val="tx1"/>
                </a:solidFill>
                <a:latin typeface="Tahoma"/>
              </a:rPr>
              <a:t>minor issues noted with some </a:t>
            </a:r>
            <a:r>
              <a:rPr lang="en-US" dirty="0" smtClean="0">
                <a:solidFill>
                  <a:schemeClr val="tx1"/>
                </a:solidFill>
                <a:latin typeface="Tahoma"/>
              </a:rPr>
              <a:t>LPCs</a:t>
            </a:r>
            <a:endParaRPr lang="en-US" dirty="0">
              <a:solidFill>
                <a:schemeClr val="tx1"/>
              </a:solidFill>
              <a:latin typeface="Tahoma"/>
            </a:endParaRPr>
          </a:p>
        </p:txBody>
      </p:sp>
    </p:spTree>
    <p:extLst>
      <p:ext uri="{BB962C8B-B14F-4D97-AF65-F5344CB8AC3E}">
        <p14:creationId xmlns:p14="http://schemas.microsoft.com/office/powerpoint/2010/main" val="1318603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9" y="24825"/>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Regulatory Landscape</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6</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7" name="Content Placeholder 1"/>
          <p:cNvSpPr txBox="1">
            <a:spLocks/>
          </p:cNvSpPr>
          <p:nvPr/>
        </p:nvSpPr>
        <p:spPr>
          <a:xfrm>
            <a:off x="459299" y="765540"/>
            <a:ext cx="8379901" cy="5330460"/>
          </a:xfrm>
          <a:prstGeom prst="rect">
            <a:avLst/>
          </a:prstGeom>
        </p:spPr>
        <p:txBody>
          <a:bodyPr vert="horz"/>
          <a:lstStyle>
            <a:lvl1pPr marL="342900" indent="-342900" algn="l" defTabSz="457200" rtl="0" eaLnBrk="1" latinLnBrk="0" hangingPunct="1">
              <a:spcBef>
                <a:spcPct val="20000"/>
              </a:spcBef>
              <a:buFont typeface="Arial"/>
              <a:buChar char="•"/>
              <a:defRPr sz="2000" b="0" i="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1pPr>
            <a:lvl2pPr marL="914400" indent="-457200" algn="l" defTabSz="457200" rtl="0" eaLnBrk="1" latinLnBrk="0" hangingPunct="1">
              <a:spcBef>
                <a:spcPct val="20000"/>
              </a:spcBef>
              <a:buFont typeface="Tahoma" panose="020B0604030504040204" pitchFamily="34" charset="0"/>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4572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600200" indent="-228600" algn="l" defTabSz="457200" rtl="0" eaLnBrk="1" latinLnBrk="0" hangingPunct="1">
              <a:spcBef>
                <a:spcPct val="20000"/>
              </a:spcBef>
              <a:buFont typeface="Wingdings" panose="05000000000000000000" pitchFamily="2" charset="2"/>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200"/>
              </a:spcBef>
              <a:buClr>
                <a:srgbClr val="F0F0F0">
                  <a:lumMod val="10000"/>
                </a:srgbClr>
              </a:buClr>
              <a:buNone/>
              <a:defRPr/>
            </a:pPr>
            <a:r>
              <a:rPr lang="en-US" b="1" dirty="0" smtClean="0">
                <a:solidFill>
                  <a:schemeClr val="tx1"/>
                </a:solidFill>
                <a:latin typeface="Tahoma"/>
                <a:cs typeface="Arial" panose="020B0604020202020204" pitchFamily="34" charset="0"/>
              </a:rPr>
              <a:t>Mergers</a:t>
            </a:r>
            <a:endParaRPr lang="en-US" b="1" dirty="0">
              <a:solidFill>
                <a:schemeClr val="tx1"/>
              </a:solidFill>
              <a:latin typeface="Tahoma"/>
              <a:cs typeface="Arial" panose="020B0604020202020204" pitchFamily="34" charset="0"/>
            </a:endParaRPr>
          </a:p>
          <a:p>
            <a:pPr marL="342900" lvl="1" indent="-342900" defTabSz="914400">
              <a:spcBef>
                <a:spcPts val="1200"/>
              </a:spcBef>
              <a:buClr>
                <a:schemeClr val="tx2"/>
              </a:buClr>
              <a:buFont typeface="Arial" panose="020B0604020202020204" pitchFamily="34" charset="0"/>
              <a:buChar char="•"/>
              <a:defRPr/>
            </a:pPr>
            <a:r>
              <a:rPr lang="en-US" dirty="0">
                <a:solidFill>
                  <a:schemeClr val="tx1"/>
                </a:solidFill>
                <a:latin typeface="Tahoma"/>
              </a:rPr>
              <a:t>Enhanced Mergers/Acquisitions review framework developed providing ratepayer protections and </a:t>
            </a:r>
            <a:r>
              <a:rPr lang="en-US" dirty="0" smtClean="0">
                <a:solidFill>
                  <a:schemeClr val="tx1"/>
                </a:solidFill>
                <a:latin typeface="Tahoma"/>
              </a:rPr>
              <a:t>a more </a:t>
            </a:r>
            <a:r>
              <a:rPr lang="en-US" dirty="0">
                <a:solidFill>
                  <a:schemeClr val="tx1"/>
                </a:solidFill>
                <a:latin typeface="Tahoma"/>
              </a:rPr>
              <a:t>robust review process</a:t>
            </a:r>
          </a:p>
          <a:p>
            <a:pPr marL="342900" lvl="1" indent="-342900" defTabSz="914400">
              <a:spcBef>
                <a:spcPts val="1200"/>
              </a:spcBef>
              <a:buClr>
                <a:schemeClr val="tx2"/>
              </a:buClr>
              <a:buFont typeface="Arial" panose="020B0604020202020204" pitchFamily="34" charset="0"/>
              <a:buChar char="•"/>
              <a:defRPr/>
            </a:pPr>
            <a:r>
              <a:rPr lang="en-US" dirty="0" smtClean="0">
                <a:latin typeface="Tahoma"/>
              </a:rPr>
              <a:t>Policy </a:t>
            </a:r>
            <a:r>
              <a:rPr lang="en-US" dirty="0">
                <a:latin typeface="Tahoma"/>
              </a:rPr>
              <a:t>and guideline documents </a:t>
            </a:r>
            <a:r>
              <a:rPr lang="en-US" dirty="0" smtClean="0">
                <a:latin typeface="Tahoma"/>
              </a:rPr>
              <a:t>shared with LPCs on February 6 and may be found on the Regulatory Assurance page on Online Connection</a:t>
            </a:r>
            <a:endParaRPr lang="en-US" dirty="0">
              <a:latin typeface="Tahoma"/>
            </a:endParaRPr>
          </a:p>
        </p:txBody>
      </p:sp>
    </p:spTree>
    <p:extLst>
      <p:ext uri="{BB962C8B-B14F-4D97-AF65-F5344CB8AC3E}">
        <p14:creationId xmlns:p14="http://schemas.microsoft.com/office/powerpoint/2010/main" val="1430273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9" y="24825"/>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Regulatory Landscape</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7</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7" name="Content Placeholder 1"/>
          <p:cNvSpPr txBox="1">
            <a:spLocks/>
          </p:cNvSpPr>
          <p:nvPr/>
        </p:nvSpPr>
        <p:spPr>
          <a:xfrm>
            <a:off x="459299" y="765540"/>
            <a:ext cx="8379901" cy="5330460"/>
          </a:xfrm>
          <a:prstGeom prst="rect">
            <a:avLst/>
          </a:prstGeom>
        </p:spPr>
        <p:txBody>
          <a:bodyPr vert="horz"/>
          <a:lstStyle>
            <a:lvl1pPr marL="342900" indent="-342900" algn="l" defTabSz="457200" rtl="0" eaLnBrk="1" latinLnBrk="0" hangingPunct="1">
              <a:spcBef>
                <a:spcPct val="20000"/>
              </a:spcBef>
              <a:buFont typeface="Arial"/>
              <a:buChar char="•"/>
              <a:defRPr sz="2000" b="0" i="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1pPr>
            <a:lvl2pPr marL="914400" indent="-457200" algn="l" defTabSz="457200" rtl="0" eaLnBrk="1" latinLnBrk="0" hangingPunct="1">
              <a:spcBef>
                <a:spcPct val="20000"/>
              </a:spcBef>
              <a:buFont typeface="Tahoma" panose="020B0604030504040204" pitchFamily="34" charset="0"/>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4572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600200" indent="-228600" algn="l" defTabSz="457200" rtl="0" eaLnBrk="1" latinLnBrk="0" hangingPunct="1">
              <a:spcBef>
                <a:spcPct val="20000"/>
              </a:spcBef>
              <a:buFont typeface="Wingdings" panose="05000000000000000000" pitchFamily="2" charset="2"/>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spcBef>
                <a:spcPts val="1200"/>
              </a:spcBef>
              <a:buClr>
                <a:srgbClr val="F0F0F0">
                  <a:lumMod val="10000"/>
                </a:srgbClr>
              </a:buClr>
              <a:buNone/>
              <a:defRPr/>
            </a:pPr>
            <a:r>
              <a:rPr lang="en-US" sz="2000" b="1" dirty="0" smtClean="0">
                <a:solidFill>
                  <a:schemeClr val="tx1"/>
                </a:solidFill>
                <a:latin typeface="Tahoma"/>
                <a:cs typeface="Arial" panose="020B0604020202020204" pitchFamily="34" charset="0"/>
              </a:rPr>
              <a:t>Complaint Resolution Process (CRP) </a:t>
            </a:r>
            <a:endParaRPr lang="en-US" sz="2000" b="1" dirty="0">
              <a:solidFill>
                <a:schemeClr val="tx1"/>
              </a:solidFill>
              <a:latin typeface="Tahoma"/>
              <a:cs typeface="Arial" panose="020B0604020202020204" pitchFamily="34" charset="0"/>
            </a:endParaRPr>
          </a:p>
          <a:p>
            <a:pPr marL="342900" lvl="1" indent="-342900" defTabSz="914400">
              <a:spcBef>
                <a:spcPts val="1200"/>
              </a:spcBef>
              <a:buClr>
                <a:schemeClr val="tx2"/>
              </a:buClr>
              <a:buFont typeface="Arial" panose="020B0604020202020204" pitchFamily="34" charset="0"/>
              <a:buChar char="•"/>
              <a:defRPr/>
            </a:pPr>
            <a:r>
              <a:rPr lang="en-US" dirty="0" smtClean="0">
                <a:solidFill>
                  <a:schemeClr val="tx1"/>
                </a:solidFill>
                <a:latin typeface="Tahoma"/>
              </a:rPr>
              <a:t>Completed regulatory </a:t>
            </a:r>
            <a:r>
              <a:rPr lang="en-US" dirty="0">
                <a:solidFill>
                  <a:schemeClr val="tx1"/>
                </a:solidFill>
                <a:latin typeface="Tahoma"/>
              </a:rPr>
              <a:t>roundtables </a:t>
            </a:r>
            <a:r>
              <a:rPr lang="en-US" dirty="0" smtClean="0">
                <a:solidFill>
                  <a:schemeClr val="tx1"/>
                </a:solidFill>
                <a:latin typeface="Tahoma"/>
              </a:rPr>
              <a:t>to </a:t>
            </a:r>
            <a:r>
              <a:rPr lang="en-US" dirty="0">
                <a:solidFill>
                  <a:schemeClr val="tx1"/>
                </a:solidFill>
                <a:latin typeface="Tahoma"/>
              </a:rPr>
              <a:t>discuss </a:t>
            </a:r>
            <a:r>
              <a:rPr lang="en-US" dirty="0" smtClean="0">
                <a:solidFill>
                  <a:schemeClr val="tx1"/>
                </a:solidFill>
                <a:latin typeface="Tahoma"/>
              </a:rPr>
              <a:t>valley-wide expansion; most LPCs in agreement and support process</a:t>
            </a:r>
          </a:p>
          <a:p>
            <a:pPr marL="342900" lvl="1" indent="-342900" defTabSz="914400">
              <a:spcBef>
                <a:spcPts val="1200"/>
              </a:spcBef>
              <a:buClr>
                <a:schemeClr val="tx2"/>
              </a:buClr>
              <a:buFont typeface="Arial" panose="020B0604020202020204" pitchFamily="34" charset="0"/>
              <a:buChar char="•"/>
              <a:defRPr/>
            </a:pPr>
            <a:r>
              <a:rPr lang="en-US" dirty="0" smtClean="0">
                <a:solidFill>
                  <a:schemeClr val="tx1"/>
                </a:solidFill>
                <a:latin typeface="Tahoma"/>
              </a:rPr>
              <a:t>Valley-wide roll-out under way; LPCs encouraged to update websites and Rules and Regulations</a:t>
            </a:r>
          </a:p>
          <a:p>
            <a:pPr marL="1485900" lvl="4" indent="-342900" defTabSz="914400">
              <a:spcBef>
                <a:spcPts val="1200"/>
              </a:spcBef>
              <a:buClr>
                <a:schemeClr val="tx2"/>
              </a:buClr>
              <a:buFont typeface="Arial" panose="020B0604020202020204" pitchFamily="34" charset="0"/>
              <a:buChar char="•"/>
              <a:defRPr/>
            </a:pPr>
            <a:r>
              <a:rPr lang="en-US" u="sng" noProof="0" dirty="0" smtClean="0">
                <a:latin typeface="Tahoma"/>
                <a:ea typeface="Tahoma" panose="020B0604030504040204" pitchFamily="34" charset="0"/>
                <a:cs typeface="Arial" panose="020B0604020202020204" pitchFamily="34" charset="0"/>
              </a:rPr>
              <a:t>Materials available on TVA Online Connections:</a:t>
            </a:r>
          </a:p>
          <a:p>
            <a:pPr marL="1143000" lvl="4" indent="0" defTabSz="914400">
              <a:spcBef>
                <a:spcPts val="1200"/>
              </a:spcBef>
              <a:buClr>
                <a:schemeClr val="tx2"/>
              </a:buClr>
              <a:buNone/>
              <a:defRPr/>
            </a:pPr>
            <a:endParaRPr kumimoji="0" lang="en-US" b="0" i="0" u="none" strike="noStrike" kern="1200" cap="none" spc="0" normalizeH="0" baseline="0" noProof="0" dirty="0" smtClean="0">
              <a:ln>
                <a:noFill/>
              </a:ln>
              <a:solidFill>
                <a:schemeClr val="tx1"/>
              </a:solidFill>
              <a:effectLst/>
              <a:uLnTx/>
              <a:uFillTx/>
              <a:latin typeface="Tahoma"/>
              <a:ea typeface="Tahoma" panose="020B0604030504040204" pitchFamily="34" charset="0"/>
              <a:cs typeface="Arial" panose="020B0604020202020204" pitchFamily="34" charset="0"/>
            </a:endParaRPr>
          </a:p>
          <a:p>
            <a:pPr marL="285750" marR="0" lvl="0" indent="-285750" algn="l" defTabSz="457200" rtl="0" eaLnBrk="1" fontAlgn="auto" latinLnBrk="0" hangingPunct="1">
              <a:lnSpc>
                <a:spcPct val="100000"/>
              </a:lnSpc>
              <a:spcBef>
                <a:spcPts val="1200"/>
              </a:spcBef>
              <a:spcAft>
                <a:spcPts val="0"/>
              </a:spcAft>
              <a:buClr>
                <a:srgbClr val="F0F0F0">
                  <a:lumMod val="10000"/>
                </a:srgbClr>
              </a:buClr>
              <a:buSzTx/>
              <a:buFont typeface="Arial" panose="020B0604020202020204" pitchFamily="34" charset="0"/>
              <a:buChar char="•"/>
              <a:tabLst/>
              <a:defRPr/>
            </a:pPr>
            <a:endParaRPr kumimoji="0" lang="en-US" b="0" i="0" u="none" strike="noStrike" kern="1200" cap="none" spc="0" normalizeH="0" baseline="0" noProof="0" dirty="0" smtClean="0">
              <a:ln>
                <a:noFill/>
              </a:ln>
              <a:solidFill>
                <a:schemeClr val="tx1"/>
              </a:solidFill>
              <a:effectLst/>
              <a:uLnTx/>
              <a:uFillTx/>
              <a:latin typeface="Tahoma"/>
              <a:ea typeface="Tahoma" panose="020B0604030504040204" pitchFamily="34" charset="0"/>
              <a:cs typeface="Arial" panose="020B06040202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7929" y="3048000"/>
            <a:ext cx="2666363" cy="3428999"/>
          </a:xfrm>
          <a:prstGeom prst="rect">
            <a:avLst/>
          </a:prstGeom>
          <a:ln w="635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79780" y="4495800"/>
            <a:ext cx="5559419" cy="1447189"/>
          </a:xfrm>
          <a:prstGeom prst="rect">
            <a:avLst/>
          </a:prstGeom>
          <a:solidFill>
            <a:srgbClr val="FFFFFF">
              <a:shade val="85000"/>
            </a:srgbClr>
          </a:solidFill>
          <a:ln w="12700" cap="sq">
            <a:solidFill>
              <a:schemeClr val="tx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79804" y="3276600"/>
            <a:ext cx="5359395" cy="822900"/>
          </a:xfrm>
          <a:prstGeom prst="rect">
            <a:avLst/>
          </a:prstGeom>
          <a:ln w="12700" cap="rnd">
            <a:solidFill>
              <a:schemeClr val="tx1"/>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5" name="Down Arrow 4"/>
          <p:cNvSpPr/>
          <p:nvPr/>
        </p:nvSpPr>
        <p:spPr>
          <a:xfrm rot="8096282">
            <a:off x="8221118" y="3909001"/>
            <a:ext cx="457199" cy="3810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5640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9" y="24825"/>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Regulatory Landscape</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8</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7" name="Content Placeholder 1"/>
          <p:cNvSpPr txBox="1">
            <a:spLocks/>
          </p:cNvSpPr>
          <p:nvPr/>
        </p:nvSpPr>
        <p:spPr>
          <a:xfrm>
            <a:off x="459299" y="765540"/>
            <a:ext cx="8379901" cy="5330460"/>
          </a:xfrm>
          <a:prstGeom prst="rect">
            <a:avLst/>
          </a:prstGeom>
        </p:spPr>
        <p:txBody>
          <a:bodyPr vert="horz"/>
          <a:lstStyle>
            <a:lvl1pPr marL="342900" indent="-342900" algn="l" defTabSz="457200" rtl="0" eaLnBrk="1" latinLnBrk="0" hangingPunct="1">
              <a:spcBef>
                <a:spcPct val="20000"/>
              </a:spcBef>
              <a:buFont typeface="Arial"/>
              <a:buChar char="•"/>
              <a:defRPr sz="2000" b="0" i="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1pPr>
            <a:lvl2pPr marL="914400" indent="-457200" algn="l" defTabSz="457200" rtl="0" eaLnBrk="1" latinLnBrk="0" hangingPunct="1">
              <a:spcBef>
                <a:spcPct val="20000"/>
              </a:spcBef>
              <a:buFont typeface="Tahoma" panose="020B0604030504040204" pitchFamily="34" charset="0"/>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4572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600200" indent="-228600" algn="l" defTabSz="457200" rtl="0" eaLnBrk="1" latinLnBrk="0" hangingPunct="1">
              <a:spcBef>
                <a:spcPct val="20000"/>
              </a:spcBef>
              <a:buFont typeface="Wingdings" panose="05000000000000000000" pitchFamily="2" charset="2"/>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spcBef>
                <a:spcPts val="1200"/>
              </a:spcBef>
              <a:buClr>
                <a:srgbClr val="F0F0F0">
                  <a:lumMod val="10000"/>
                </a:srgbClr>
              </a:buClr>
              <a:buNone/>
              <a:defRPr/>
            </a:pPr>
            <a:r>
              <a:rPr lang="en-US" sz="2000" b="1" dirty="0" smtClean="0">
                <a:solidFill>
                  <a:schemeClr val="tx1"/>
                </a:solidFill>
                <a:latin typeface="Tahoma"/>
                <a:cs typeface="Arial" panose="020B0604020202020204" pitchFamily="34" charset="0"/>
              </a:rPr>
              <a:t>Complaint Resolution Process (CRP) </a:t>
            </a:r>
            <a:endParaRPr lang="en-US" sz="2000" b="1" dirty="0">
              <a:solidFill>
                <a:schemeClr val="tx1"/>
              </a:solidFill>
              <a:latin typeface="Tahoma"/>
              <a:cs typeface="Arial" panose="020B0604020202020204" pitchFamily="34" charset="0"/>
            </a:endParaRPr>
          </a:p>
          <a:p>
            <a:pPr marL="342900" lvl="1" indent="-342900" defTabSz="914400">
              <a:spcBef>
                <a:spcPts val="1200"/>
              </a:spcBef>
              <a:buClr>
                <a:schemeClr val="tx2"/>
              </a:buClr>
              <a:buFont typeface="Arial" panose="020B0604020202020204" pitchFamily="34" charset="0"/>
              <a:buChar char="•"/>
              <a:defRPr/>
            </a:pPr>
            <a:r>
              <a:rPr lang="en-US" u="sng" dirty="0" smtClean="0">
                <a:solidFill>
                  <a:schemeClr val="tx1"/>
                </a:solidFill>
                <a:latin typeface="Tahoma"/>
              </a:rPr>
              <a:t>157 Complaints have been received since January 1, 2017</a:t>
            </a:r>
          </a:p>
          <a:p>
            <a:pPr marL="342900" lvl="1" indent="-342900" defTabSz="914400">
              <a:spcBef>
                <a:spcPts val="1200"/>
              </a:spcBef>
              <a:buClr>
                <a:schemeClr val="tx2"/>
              </a:buClr>
              <a:buFont typeface="Arial" panose="020B0604020202020204" pitchFamily="34" charset="0"/>
              <a:buChar char="•"/>
              <a:defRPr/>
            </a:pPr>
            <a:endParaRPr kumimoji="0" lang="en-US" b="0" i="0" u="none" strike="noStrike" kern="1200" cap="none" spc="0" normalizeH="0" baseline="0" noProof="0" dirty="0" smtClean="0">
              <a:ln>
                <a:noFill/>
              </a:ln>
              <a:solidFill>
                <a:schemeClr val="tx1"/>
              </a:solidFill>
              <a:effectLst/>
              <a:uLnTx/>
              <a:uFillTx/>
              <a:latin typeface="Tahoma"/>
              <a:ea typeface="Tahoma" panose="020B0604030504040204" pitchFamily="34" charset="0"/>
              <a:cs typeface="Arial" panose="020B0604020202020204" pitchFamily="34" charset="0"/>
            </a:endParaRPr>
          </a:p>
          <a:p>
            <a:pPr marL="285750" marR="0" lvl="0" indent="-285750" algn="l" defTabSz="457200" rtl="0" eaLnBrk="1" fontAlgn="auto" latinLnBrk="0" hangingPunct="1">
              <a:lnSpc>
                <a:spcPct val="100000"/>
              </a:lnSpc>
              <a:spcBef>
                <a:spcPts val="1200"/>
              </a:spcBef>
              <a:spcAft>
                <a:spcPts val="0"/>
              </a:spcAft>
              <a:buClr>
                <a:srgbClr val="F0F0F0">
                  <a:lumMod val="10000"/>
                </a:srgbClr>
              </a:buClr>
              <a:buSzTx/>
              <a:buFont typeface="Arial" panose="020B0604020202020204" pitchFamily="34" charset="0"/>
              <a:buChar char="•"/>
              <a:tabLst/>
              <a:defRPr/>
            </a:pPr>
            <a:endParaRPr kumimoji="0" lang="en-US" b="0" i="0" u="none" strike="noStrike" kern="1200" cap="none" spc="0" normalizeH="0" baseline="0" noProof="0" dirty="0" smtClean="0">
              <a:ln>
                <a:noFill/>
              </a:ln>
              <a:solidFill>
                <a:schemeClr val="tx1"/>
              </a:solidFill>
              <a:effectLst/>
              <a:uLnTx/>
              <a:uFillTx/>
              <a:latin typeface="Tahoma"/>
              <a:ea typeface="Tahoma" panose="020B0604030504040204" pitchFamily="34" charset="0"/>
              <a:cs typeface="Arial" panose="020B0604020202020204"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val="1740116952"/>
              </p:ext>
            </p:extLst>
          </p:nvPr>
        </p:nvGraphicFramePr>
        <p:xfrm>
          <a:off x="228600" y="1981200"/>
          <a:ext cx="5029200" cy="3886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a:graphicFrameLocks/>
          </p:cNvGraphicFramePr>
          <p:nvPr>
            <p:extLst>
              <p:ext uri="{D42A27DB-BD31-4B8C-83A1-F6EECF244321}">
                <p14:modId xmlns:p14="http://schemas.microsoft.com/office/powerpoint/2010/main" val="3244736047"/>
              </p:ext>
            </p:extLst>
          </p:nvPr>
        </p:nvGraphicFramePr>
        <p:xfrm>
          <a:off x="5600700" y="1676400"/>
          <a:ext cx="3124200" cy="2514600"/>
        </p:xfrm>
        <a:graphic>
          <a:graphicData uri="http://schemas.openxmlformats.org/drawingml/2006/chart">
            <c:chart xmlns:c="http://schemas.openxmlformats.org/drawingml/2006/chart" xmlns:r="http://schemas.openxmlformats.org/officeDocument/2006/relationships" r:id="rId5"/>
          </a:graphicData>
        </a:graphic>
      </p:graphicFrame>
      <p:sp>
        <p:nvSpPr>
          <p:cNvPr id="13" name="Rectangle 12"/>
          <p:cNvSpPr/>
          <p:nvPr/>
        </p:nvSpPr>
        <p:spPr>
          <a:xfrm>
            <a:off x="228600" y="1981200"/>
            <a:ext cx="5181600" cy="396240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600700" y="4419600"/>
            <a:ext cx="3276600" cy="1754326"/>
          </a:xfrm>
          <a:prstGeom prst="rect">
            <a:avLst/>
          </a:prstGeom>
          <a:solidFill>
            <a:schemeClr val="tx2">
              <a:lumMod val="50000"/>
            </a:schemeClr>
          </a:solidFill>
        </p:spPr>
        <p:txBody>
          <a:bodyPr wrap="square" rtlCol="0">
            <a:spAutoFit/>
          </a:bodyPr>
          <a:lstStyle/>
          <a:p>
            <a:r>
              <a:rPr lang="en-US" u="sng" dirty="0" smtClean="0">
                <a:solidFill>
                  <a:schemeClr val="bg1"/>
                </a:solidFill>
              </a:rPr>
              <a:t>Types of Billing Complaints </a:t>
            </a:r>
          </a:p>
          <a:p>
            <a:r>
              <a:rPr lang="en-US" dirty="0">
                <a:solidFill>
                  <a:schemeClr val="bg1"/>
                </a:solidFill>
              </a:rPr>
              <a:t>	</a:t>
            </a:r>
            <a:r>
              <a:rPr lang="en-US" u="sng" dirty="0" smtClean="0">
                <a:solidFill>
                  <a:schemeClr val="bg1"/>
                </a:solidFill>
              </a:rPr>
              <a:t>(by frequency)</a:t>
            </a:r>
          </a:p>
          <a:p>
            <a:r>
              <a:rPr lang="en-US" dirty="0" smtClean="0">
                <a:solidFill>
                  <a:schemeClr val="bg1"/>
                </a:solidFill>
              </a:rPr>
              <a:t>#1: High Bill</a:t>
            </a:r>
          </a:p>
          <a:p>
            <a:r>
              <a:rPr lang="en-US" dirty="0" smtClean="0">
                <a:solidFill>
                  <a:schemeClr val="bg1"/>
                </a:solidFill>
              </a:rPr>
              <a:t>#2: Rates</a:t>
            </a:r>
          </a:p>
          <a:p>
            <a:r>
              <a:rPr lang="en-US" dirty="0" smtClean="0">
                <a:solidFill>
                  <a:schemeClr val="bg1"/>
                </a:solidFill>
              </a:rPr>
              <a:t>#3: Other</a:t>
            </a:r>
          </a:p>
          <a:p>
            <a:r>
              <a:rPr lang="en-US" dirty="0" smtClean="0">
                <a:solidFill>
                  <a:schemeClr val="bg1"/>
                </a:solidFill>
              </a:rPr>
              <a:t>#4: Late Fees and Penalties</a:t>
            </a:r>
            <a:endParaRPr lang="en-US" dirty="0">
              <a:solidFill>
                <a:schemeClr val="bg1"/>
              </a:solidFill>
            </a:endParaRPr>
          </a:p>
        </p:txBody>
      </p:sp>
      <p:sp>
        <p:nvSpPr>
          <p:cNvPr id="15" name="Rectangle 14"/>
          <p:cNvSpPr/>
          <p:nvPr/>
        </p:nvSpPr>
        <p:spPr>
          <a:xfrm>
            <a:off x="5600700" y="1676400"/>
            <a:ext cx="3238500" cy="251460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4888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9"/>
          <p:cNvSpPr>
            <a:spLocks noChangeArrowheads="1"/>
          </p:cNvSpPr>
          <p:nvPr>
            <p:custDataLst>
              <p:tags r:id="rId1"/>
            </p:custDataLst>
          </p:nvPr>
        </p:nvSpPr>
        <p:spPr bwMode="auto">
          <a:xfrm>
            <a:off x="2360618" y="6694329"/>
            <a:ext cx="4422775" cy="84639"/>
          </a:xfrm>
          <a:prstGeom prst="rect">
            <a:avLst/>
          </a:prstGeom>
          <a:noFill/>
          <a:ln w="9525">
            <a:noFill/>
            <a:miter lim="800000"/>
            <a:headEnd/>
            <a:tailEnd/>
          </a:ln>
        </p:spPr>
        <p:txBody>
          <a:bodyPr lIns="0" tIns="0" rIns="0" bIns="0">
            <a:spAutoFit/>
          </a:bodyPr>
          <a:lstStyle/>
          <a:p>
            <a:pPr algn="ctr" fontAlgn="base">
              <a:lnSpc>
                <a:spcPct val="50000"/>
              </a:lnSpc>
              <a:spcBef>
                <a:spcPts val="700"/>
              </a:spcBef>
              <a:spcAft>
                <a:spcPct val="0"/>
              </a:spcAft>
              <a:defRPr/>
            </a:pPr>
            <a:r>
              <a:rPr lang="en-US" sz="1100" dirty="0">
                <a:solidFill>
                  <a:srgbClr val="000000"/>
                </a:solidFill>
                <a:cs typeface="Tahoma" pitchFamily="34" charset="0"/>
              </a:rPr>
              <a:t>TVA Restricted Information - Deliberative and Pre-Decisional Privileged </a:t>
            </a:r>
          </a:p>
        </p:txBody>
      </p:sp>
      <p:sp>
        <p:nvSpPr>
          <p:cNvPr id="22" name="TextBox 21"/>
          <p:cNvSpPr txBox="1"/>
          <p:nvPr/>
        </p:nvSpPr>
        <p:spPr>
          <a:xfrm>
            <a:off x="427929" y="24825"/>
            <a:ext cx="6811071" cy="523220"/>
          </a:xfrm>
          <a:prstGeom prst="rect">
            <a:avLst/>
          </a:prstGeom>
          <a:noFill/>
        </p:spPr>
        <p:txBody>
          <a:bodyPr wrap="square" rtlCol="0">
            <a:sp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Regulatory Landscape</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3"/>
          <p:cNvSpPr>
            <a:spLocks noGrp="1"/>
          </p:cNvSpPr>
          <p:nvPr>
            <p:ph type="sldNum" sz="quarter" idx="4294967295"/>
          </p:nvPr>
        </p:nvSpPr>
        <p:spPr>
          <a:xfrm>
            <a:off x="8193665" y="6400801"/>
            <a:ext cx="416935" cy="293528"/>
          </a:xfrm>
          <a:prstGeom prst="rect">
            <a:avLst/>
          </a:prstGeom>
        </p:spPr>
        <p:txBody>
          <a:bodyPr/>
          <a:lstStyle/>
          <a:p>
            <a:fld id="{9CA3F7EF-09EA-4836-A32D-EB77B0AC6E70}" type="slidenum">
              <a:rPr lang="en-US" sz="1000">
                <a:solidFill>
                  <a:prstClr val="black"/>
                </a:solidFill>
                <a:latin typeface="Tahoma" panose="020B0604030504040204" pitchFamily="34" charset="0"/>
                <a:ea typeface="Tahoma" panose="020B0604030504040204" pitchFamily="34" charset="0"/>
                <a:cs typeface="Tahoma" panose="020B0604030504040204" pitchFamily="34" charset="0"/>
              </a:rPr>
              <a:pPr/>
              <a:t>9</a:t>
            </a:fld>
            <a:r>
              <a:rPr lang="en-US" sz="100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7" name="Content Placeholder 1"/>
          <p:cNvSpPr txBox="1">
            <a:spLocks/>
          </p:cNvSpPr>
          <p:nvPr/>
        </p:nvSpPr>
        <p:spPr>
          <a:xfrm>
            <a:off x="459299" y="765540"/>
            <a:ext cx="8379901" cy="5330460"/>
          </a:xfrm>
          <a:prstGeom prst="rect">
            <a:avLst/>
          </a:prstGeom>
        </p:spPr>
        <p:txBody>
          <a:bodyPr vert="horz"/>
          <a:lstStyle>
            <a:lvl1pPr marL="342900" indent="-342900" algn="l" defTabSz="457200" rtl="0" eaLnBrk="1" latinLnBrk="0" hangingPunct="1">
              <a:spcBef>
                <a:spcPct val="20000"/>
              </a:spcBef>
              <a:buFont typeface="Arial"/>
              <a:buChar char="•"/>
              <a:defRPr sz="2000" b="0" i="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1pPr>
            <a:lvl2pPr marL="914400" indent="-457200" algn="l" defTabSz="457200" rtl="0" eaLnBrk="1" latinLnBrk="0" hangingPunct="1">
              <a:spcBef>
                <a:spcPct val="20000"/>
              </a:spcBef>
              <a:buFont typeface="Tahoma" panose="020B0604030504040204" pitchFamily="34" charset="0"/>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4572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600200" indent="-228600" algn="l" defTabSz="457200" rtl="0" eaLnBrk="1" latinLnBrk="0" hangingPunct="1">
              <a:spcBef>
                <a:spcPct val="20000"/>
              </a:spcBef>
              <a:buFont typeface="Wingdings" panose="05000000000000000000" pitchFamily="2" charset="2"/>
              <a:buChar char="§"/>
              <a:defRPr sz="1800" kern="120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spcBef>
                <a:spcPts val="1200"/>
              </a:spcBef>
              <a:buClr>
                <a:srgbClr val="F0F0F0">
                  <a:lumMod val="10000"/>
                </a:srgbClr>
              </a:buClr>
              <a:buNone/>
              <a:defRPr/>
            </a:pPr>
            <a:r>
              <a:rPr lang="en-US" sz="2000" b="1" dirty="0" smtClean="0">
                <a:solidFill>
                  <a:schemeClr val="tx1"/>
                </a:solidFill>
                <a:latin typeface="Tahoma"/>
                <a:cs typeface="Arial" panose="020B0604020202020204" pitchFamily="34" charset="0"/>
              </a:rPr>
              <a:t>Emerging Issues</a:t>
            </a:r>
          </a:p>
          <a:p>
            <a:pPr marL="342900" lvl="1" indent="-342900" defTabSz="914400">
              <a:spcBef>
                <a:spcPts val="1200"/>
              </a:spcBef>
              <a:buClr>
                <a:schemeClr val="tx2"/>
              </a:buClr>
              <a:buFont typeface="Arial" panose="020B0604020202020204" pitchFamily="34" charset="0"/>
              <a:buChar char="•"/>
              <a:defRPr/>
            </a:pPr>
            <a:r>
              <a:rPr lang="en-US" dirty="0">
                <a:solidFill>
                  <a:schemeClr val="tx1"/>
                </a:solidFill>
                <a:latin typeface="Tahoma"/>
              </a:rPr>
              <a:t>Capital Credits</a:t>
            </a:r>
          </a:p>
          <a:p>
            <a:pPr marL="685800" lvl="2" indent="-338138" defTabSz="914400">
              <a:spcBef>
                <a:spcPts val="1200"/>
              </a:spcBef>
              <a:buClr>
                <a:schemeClr val="tx2"/>
              </a:buClr>
              <a:buFont typeface="Tahoma" panose="020B0604030504040204" pitchFamily="34" charset="0"/>
              <a:buChar char="–"/>
              <a:defRPr/>
            </a:pPr>
            <a:r>
              <a:rPr lang="en-US" dirty="0">
                <a:solidFill>
                  <a:schemeClr val="tx1"/>
                </a:solidFill>
                <a:latin typeface="Tahoma"/>
              </a:rPr>
              <a:t>Mixed views on LPC desire to pay capital credits; concerns about strength of TVA’s position</a:t>
            </a:r>
          </a:p>
          <a:p>
            <a:pPr marL="342900" lvl="1" indent="-342900" defTabSz="914400">
              <a:spcBef>
                <a:spcPts val="1200"/>
              </a:spcBef>
              <a:buClr>
                <a:schemeClr val="tx2"/>
              </a:buClr>
              <a:buFont typeface="Arial" panose="020B0604020202020204" pitchFamily="34" charset="0"/>
              <a:buChar char="•"/>
              <a:defRPr/>
            </a:pPr>
            <a:r>
              <a:rPr lang="en-US" dirty="0" smtClean="0">
                <a:solidFill>
                  <a:schemeClr val="tx1"/>
                </a:solidFill>
                <a:latin typeface="Tahoma"/>
              </a:rPr>
              <a:t>Changing </a:t>
            </a:r>
            <a:r>
              <a:rPr lang="en-US" dirty="0">
                <a:solidFill>
                  <a:schemeClr val="tx1"/>
                </a:solidFill>
                <a:latin typeface="Tahoma"/>
              </a:rPr>
              <a:t>Rate Structures (</a:t>
            </a:r>
            <a:r>
              <a:rPr lang="en-US" dirty="0" smtClean="0">
                <a:solidFill>
                  <a:schemeClr val="tx1"/>
                </a:solidFill>
                <a:latin typeface="Tahoma"/>
              </a:rPr>
              <a:t>DER, </a:t>
            </a:r>
            <a:r>
              <a:rPr lang="en-US" dirty="0" smtClean="0">
                <a:latin typeface="Tahoma"/>
              </a:rPr>
              <a:t>Strategic Pricing Plan)</a:t>
            </a:r>
            <a:endParaRPr lang="en-US" dirty="0">
              <a:latin typeface="Tahoma"/>
            </a:endParaRPr>
          </a:p>
          <a:p>
            <a:pPr marL="342900" lvl="1" indent="-342900" defTabSz="914400">
              <a:spcBef>
                <a:spcPts val="1200"/>
              </a:spcBef>
              <a:buClr>
                <a:schemeClr val="tx2"/>
              </a:buClr>
              <a:buFont typeface="Arial" panose="020B0604020202020204" pitchFamily="34" charset="0"/>
              <a:buChar char="•"/>
              <a:defRPr/>
            </a:pPr>
            <a:r>
              <a:rPr lang="en-US" dirty="0" smtClean="0">
                <a:solidFill>
                  <a:schemeClr val="tx1"/>
                </a:solidFill>
                <a:latin typeface="Tahoma"/>
              </a:rPr>
              <a:t>Broadband </a:t>
            </a:r>
          </a:p>
          <a:p>
            <a:pPr marL="342900" lvl="1" indent="-342900" defTabSz="914400">
              <a:spcBef>
                <a:spcPts val="1200"/>
              </a:spcBef>
              <a:buClr>
                <a:schemeClr val="tx2"/>
              </a:buClr>
              <a:buFont typeface="Arial" panose="020B0604020202020204" pitchFamily="34" charset="0"/>
              <a:buChar char="•"/>
              <a:defRPr/>
            </a:pPr>
            <a:r>
              <a:rPr kumimoji="0" lang="en-US" b="0" i="0" u="none" strike="noStrike" kern="1200" cap="none" spc="0" normalizeH="0" baseline="0" noProof="0" dirty="0" smtClean="0">
                <a:ln>
                  <a:noFill/>
                </a:ln>
                <a:solidFill>
                  <a:schemeClr val="tx1"/>
                </a:solidFill>
                <a:effectLst/>
                <a:uLnTx/>
                <a:uFillTx/>
                <a:latin typeface="Tahoma"/>
                <a:ea typeface="Tahoma" panose="020B0604030504040204" pitchFamily="34" charset="0"/>
                <a:cs typeface="Arial" panose="020B0604020202020204" pitchFamily="34" charset="0"/>
              </a:rPr>
              <a:t>Pole Attachments 2.0</a:t>
            </a:r>
          </a:p>
          <a:p>
            <a:pPr marL="285750" marR="0" lvl="0" indent="-285750" algn="l" defTabSz="457200" rtl="0" eaLnBrk="1" fontAlgn="auto" latinLnBrk="0" hangingPunct="1">
              <a:lnSpc>
                <a:spcPct val="100000"/>
              </a:lnSpc>
              <a:spcBef>
                <a:spcPts val="1200"/>
              </a:spcBef>
              <a:spcAft>
                <a:spcPts val="0"/>
              </a:spcAft>
              <a:buClr>
                <a:srgbClr val="F0F0F0">
                  <a:lumMod val="10000"/>
                </a:srgbClr>
              </a:buClr>
              <a:buSzTx/>
              <a:buFont typeface="Arial" panose="020B0604020202020204" pitchFamily="34" charset="0"/>
              <a:buChar char="•"/>
              <a:tabLst/>
              <a:defRPr/>
            </a:pPr>
            <a:endParaRPr kumimoji="0" lang="en-US" b="0" i="0" u="none" strike="noStrike" kern="1200" cap="none" spc="0" normalizeH="0" baseline="0" noProof="0" dirty="0" smtClean="0">
              <a:ln>
                <a:noFill/>
              </a:ln>
              <a:solidFill>
                <a:schemeClr val="tx1"/>
              </a:solidFill>
              <a:effectLst/>
              <a:uLnTx/>
              <a:uFillTx/>
              <a:latin typeface="Tahoma"/>
              <a:ea typeface="Tahoma" panose="020B0604030504040204" pitchFamily="34" charset="0"/>
              <a:cs typeface="Arial" panose="020B0604020202020204" pitchFamily="34" charset="0"/>
            </a:endParaRPr>
          </a:p>
          <a:p>
            <a:pPr marL="285750" marR="0" lvl="0" indent="-285750" algn="l" defTabSz="457200" rtl="0" eaLnBrk="1" fontAlgn="auto" latinLnBrk="0" hangingPunct="1">
              <a:lnSpc>
                <a:spcPct val="100000"/>
              </a:lnSpc>
              <a:spcBef>
                <a:spcPts val="1200"/>
              </a:spcBef>
              <a:spcAft>
                <a:spcPts val="0"/>
              </a:spcAft>
              <a:buClr>
                <a:srgbClr val="F0F0F0">
                  <a:lumMod val="10000"/>
                </a:srgbClr>
              </a:buClr>
              <a:buSzTx/>
              <a:buFont typeface="Arial" panose="020B0604020202020204" pitchFamily="34" charset="0"/>
              <a:buChar char="•"/>
              <a:tabLst/>
              <a:defRPr/>
            </a:pPr>
            <a:endParaRPr kumimoji="0" lang="en-US" b="0" i="0" u="none" strike="noStrike" kern="1200" cap="none" spc="0" normalizeH="0" baseline="0" noProof="0" dirty="0" smtClean="0">
              <a:ln>
                <a:noFill/>
              </a:ln>
              <a:solidFill>
                <a:schemeClr val="tx1"/>
              </a:solidFill>
              <a:effectLst/>
              <a:uLnTx/>
              <a:uFillTx/>
              <a:latin typeface="Tahoma"/>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69389569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wsdpZOloP0qTNgIwjl4D1g"/>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AuxLHaq6bkSTJWxVSkhe4g"/>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phkXVtoENBUOsudEKSqilsw"/>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ppQfdm1gLUUWy5WjCVC2EBA"/>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pjdUnyFjvSEy5UNfLDcTVfw"/>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p2RcR3Le3pEGFIRr.JKaDYA"/>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05.xml><?xml version="1.0" encoding="utf-8"?>
<p:tagLst xmlns:a="http://schemas.openxmlformats.org/drawingml/2006/main" xmlns:r="http://schemas.openxmlformats.org/officeDocument/2006/relationships" xmlns:p="http://schemas.openxmlformats.org/presentationml/2006/main">
  <p:tag name="NAME" val="Moon"/>
</p:tagLst>
</file>

<file path=ppt/tags/tag106.xml><?xml version="1.0" encoding="utf-8"?>
<p:tagLst xmlns:a="http://schemas.openxmlformats.org/drawingml/2006/main" xmlns:r="http://schemas.openxmlformats.org/officeDocument/2006/relationships" xmlns:p="http://schemas.openxmlformats.org/presentationml/2006/main">
  <p:tag name="NAME" val="Moon"/>
</p:tagLst>
</file>

<file path=ppt/tags/tag107.xml><?xml version="1.0" encoding="utf-8"?>
<p:tagLst xmlns:a="http://schemas.openxmlformats.org/drawingml/2006/main" xmlns:r="http://schemas.openxmlformats.org/officeDocument/2006/relationships" xmlns:p="http://schemas.openxmlformats.org/presentationml/2006/main">
  <p:tag name="NAME" val="Moon"/>
</p:tagLst>
</file>

<file path=ppt/tags/tag108.xml><?xml version="1.0" encoding="utf-8"?>
<p:tagLst xmlns:a="http://schemas.openxmlformats.org/drawingml/2006/main" xmlns:r="http://schemas.openxmlformats.org/officeDocument/2006/relationships" xmlns:p="http://schemas.openxmlformats.org/presentationml/2006/main">
  <p:tag name="NAME" val="Moon"/>
</p:tagLst>
</file>

<file path=ppt/tags/tag109.xml><?xml version="1.0" encoding="utf-8"?>
<p:tagLst xmlns:a="http://schemas.openxmlformats.org/drawingml/2006/main" xmlns:r="http://schemas.openxmlformats.org/officeDocument/2006/relationships" xmlns:p="http://schemas.openxmlformats.org/presentationml/2006/main">
  <p:tag name="NAME" val="Moon"/>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qd.o2C6mZE6ZYDS4fuw0Ng"/>
</p:tagLst>
</file>

<file path=ppt/tags/tag110.xml><?xml version="1.0" encoding="utf-8"?>
<p:tagLst xmlns:a="http://schemas.openxmlformats.org/drawingml/2006/main" xmlns:r="http://schemas.openxmlformats.org/officeDocument/2006/relationships" xmlns:p="http://schemas.openxmlformats.org/presentationml/2006/main">
  <p:tag name="NAME" val="MoonShape"/>
</p:tagLst>
</file>

<file path=ppt/tags/tag1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12.xml><?xml version="1.0" encoding="utf-8"?>
<p:tagLst xmlns:a="http://schemas.openxmlformats.org/drawingml/2006/main" xmlns:r="http://schemas.openxmlformats.org/officeDocument/2006/relationships" xmlns:p="http://schemas.openxmlformats.org/presentationml/2006/main">
  <p:tag name="NAME" val="MoonShape"/>
</p:tagLst>
</file>

<file path=ppt/tags/tag1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14.xml><?xml version="1.0" encoding="utf-8"?>
<p:tagLst xmlns:a="http://schemas.openxmlformats.org/drawingml/2006/main" xmlns:r="http://schemas.openxmlformats.org/officeDocument/2006/relationships" xmlns:p="http://schemas.openxmlformats.org/presentationml/2006/main">
  <p:tag name="NAME" val="MoonShape"/>
</p:tagLst>
</file>

<file path=ppt/tags/tag115.xml><?xml version="1.0" encoding="utf-8"?>
<p:tagLst xmlns:a="http://schemas.openxmlformats.org/drawingml/2006/main" xmlns:r="http://schemas.openxmlformats.org/officeDocument/2006/relationships" xmlns:p="http://schemas.openxmlformats.org/presentationml/2006/main">
  <p:tag name="NAME" val="MoonHalfShape"/>
  <p:tag name="ANGLE" val="3"/>
</p:tagLst>
</file>

<file path=ppt/tags/tag116.xml><?xml version="1.0" encoding="utf-8"?>
<p:tagLst xmlns:a="http://schemas.openxmlformats.org/drawingml/2006/main" xmlns:r="http://schemas.openxmlformats.org/officeDocument/2006/relationships" xmlns:p="http://schemas.openxmlformats.org/presentationml/2006/main">
  <p:tag name="NAME" val="MoonShape"/>
</p:tagLst>
</file>

<file path=ppt/tags/tag117.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18.xml><?xml version="1.0" encoding="utf-8"?>
<p:tagLst xmlns:a="http://schemas.openxmlformats.org/drawingml/2006/main" xmlns:r="http://schemas.openxmlformats.org/officeDocument/2006/relationships" xmlns:p="http://schemas.openxmlformats.org/presentationml/2006/main">
  <p:tag name="NAME" val="MoonShape"/>
</p:tagLst>
</file>

<file path=ppt/tags/tag119.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pMB2nrz9jU.Upz6jqkGkRQ"/>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pwsdpZOloP0qTNgIwjl4D1g"/>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p_VUuz40gw0mU2A838CMnfw"/>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pWOtiuThNTkChJqzbV4ENFQ"/>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po8tu2MXHVUylGDCo_3Z3Ig"/>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pQeEO3W3pFki.ac872aWtfg"/>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pMFPMa3Yduk6hWe4wmefgKw"/>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pH7bvdA99g0uhtddkrfIVCA"/>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pU7.uaRw4SEOATN9yYFjOZg"/>
</p:tagLst>
</file>

<file path=ppt/tags/tag129.xml><?xml version="1.0" encoding="utf-8"?>
<p:tagLst xmlns:a="http://schemas.openxmlformats.org/drawingml/2006/main" xmlns:r="http://schemas.openxmlformats.org/officeDocument/2006/relationships" xmlns:p="http://schemas.openxmlformats.org/presentationml/2006/main">
  <p:tag name="THINKCELLSHAPEDONOTDELETE" val="pjbZWEy_J.UCT2llX6NAoU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Tj6sMhzEbk.9Mk_963r7Vg"/>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pwsdpZOloP0qTNgIwjl4D1g"/>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3.xml><?xml version="1.0" encoding="utf-8"?>
<p:tagLst xmlns:a="http://schemas.openxmlformats.org/drawingml/2006/main" xmlns:r="http://schemas.openxmlformats.org/officeDocument/2006/relationships" xmlns:p="http://schemas.openxmlformats.org/presentationml/2006/main">
  <p:tag name="RESIZE" val="Yes"/>
  <p:tag name="THINKCELLSHAPEDONOTDELETE" val="p1VWKRLLX7k.p.NBFVz7wuw"/>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pwsdpZOloP0qTNgIwjl4D1g"/>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hkXVtoENBUOsudEKSqilsw"/>
</p:tagLst>
</file>

<file path=ppt/tags/tag140.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41.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42.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43.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44.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45.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46.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47.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48.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49.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pQfdm1gLUUWy5WjCVC2EB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jdUnyFjvSEy5UNfLDcTVf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2RcR3Le3pEGFIRr.JKaDY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19.xml><?xml version="1.0" encoding="utf-8"?>
<p:tagLst xmlns:a="http://schemas.openxmlformats.org/drawingml/2006/main" xmlns:r="http://schemas.openxmlformats.org/officeDocument/2006/relationships" xmlns:p="http://schemas.openxmlformats.org/presentationml/2006/main">
  <p:tag name="NAME" val="Moon"/>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
</p:tagLst>
</file>

<file path=ppt/tags/tag22.xml><?xml version="1.0" encoding="utf-8"?>
<p:tagLst xmlns:a="http://schemas.openxmlformats.org/drawingml/2006/main" xmlns:r="http://schemas.openxmlformats.org/officeDocument/2006/relationships" xmlns:p="http://schemas.openxmlformats.org/presentationml/2006/main">
  <p:tag name="NAME" val="Moon"/>
</p:tagLst>
</file>

<file path=ppt/tags/tag23.xml><?xml version="1.0" encoding="utf-8"?>
<p:tagLst xmlns:a="http://schemas.openxmlformats.org/drawingml/2006/main" xmlns:r="http://schemas.openxmlformats.org/officeDocument/2006/relationships" xmlns:p="http://schemas.openxmlformats.org/presentationml/2006/main">
  <p:tag name="NAME" val="Moon"/>
</p:tagLst>
</file>

<file path=ppt/tags/tag24.xml><?xml version="1.0" encoding="utf-8"?>
<p:tagLst xmlns:a="http://schemas.openxmlformats.org/drawingml/2006/main" xmlns:r="http://schemas.openxmlformats.org/officeDocument/2006/relationships" xmlns:p="http://schemas.openxmlformats.org/presentationml/2006/main">
  <p:tag name="NAME" val="MoonShape"/>
</p:tagLst>
</file>

<file path=ppt/tags/tag2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6.xml><?xml version="1.0" encoding="utf-8"?>
<p:tagLst xmlns:a="http://schemas.openxmlformats.org/drawingml/2006/main" xmlns:r="http://schemas.openxmlformats.org/officeDocument/2006/relationships" xmlns:p="http://schemas.openxmlformats.org/presentationml/2006/main">
  <p:tag name="NAME" val="MoonShape"/>
</p:tagLst>
</file>

<file path=ppt/tags/tag2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8.xml><?xml version="1.0" encoding="utf-8"?>
<p:tagLst xmlns:a="http://schemas.openxmlformats.org/drawingml/2006/main" xmlns:r="http://schemas.openxmlformats.org/officeDocument/2006/relationships" xmlns:p="http://schemas.openxmlformats.org/presentationml/2006/main">
  <p:tag name="NAME" val="MoonShape"/>
</p:tagLst>
</file>

<file path=ppt/tags/tag29.xml><?xml version="1.0" encoding="utf-8"?>
<p:tagLst xmlns:a="http://schemas.openxmlformats.org/drawingml/2006/main" xmlns:r="http://schemas.openxmlformats.org/officeDocument/2006/relationships" xmlns:p="http://schemas.openxmlformats.org/presentationml/2006/main">
  <p:tag name="NAME" val="MoonHalfShape"/>
  <p:tag name="ANGLE" val="3"/>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FkckuL7J0kmFPHeTNhAEIg"/>
</p:tagLst>
</file>

<file path=ppt/tags/tag30.xml><?xml version="1.0" encoding="utf-8"?>
<p:tagLst xmlns:a="http://schemas.openxmlformats.org/drawingml/2006/main" xmlns:r="http://schemas.openxmlformats.org/officeDocument/2006/relationships" xmlns:p="http://schemas.openxmlformats.org/presentationml/2006/main">
  <p:tag name="NAME" val="MoonShape"/>
</p:tagLst>
</file>

<file path=ppt/tags/tag31.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2.xml><?xml version="1.0" encoding="utf-8"?>
<p:tagLst xmlns:a="http://schemas.openxmlformats.org/drawingml/2006/main" xmlns:r="http://schemas.openxmlformats.org/officeDocument/2006/relationships" xmlns:p="http://schemas.openxmlformats.org/presentationml/2006/main">
  <p:tag name="NAME" val="MoonShape"/>
</p:tagLst>
</file>

<file path=ppt/tags/tag33.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wsdpZOloP0qTNgIwjl4D1g"/>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_VUuz40gw0mU2A838CMnf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WOtiuThNTkChJqzbV4ENFQ"/>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o8tu2MXHVUylGDCo_3Z3I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QeEO3W3pFki.ac872aWtf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eMg6Jm25hUGkVTMvzHmRbg"/>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MFPMa3Yduk6hWe4wmefgKw"/>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H7bvdA99g0uhtddkrfIVCA"/>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U7.uaRw4SEOATN9yYFjOZg"/>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jbZWEy_J.UCT2llX6NAoUA"/>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FkckuL7J0kmFPHeTNhAEIg"/>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eMg6Jm25hUGkVTMvzHmRbg"/>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yJO4x1T1J0i1l1zyjgOa4A"/>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wNyZQU2tmkON4SlnTlyQF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yJO4x1T1J0i1l1zyjgOa4A"/>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31rBwAgACkapr1WkoKK9ow"/>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wkJxY15flUmnWnS2U3n.Qg"/>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xBrx6TZ6XEWXRGuCR7apVg"/>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AuxLHaq6bkSTJWxVSkhe4g"/>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qd.o2C6mZE6ZYDS4fuw0Ng"/>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pMB2nrz9jU.Upz6jqkGkRQ"/>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Tj6sMhzEbk.9Mk_963r7Vg"/>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hkXVtoENBUOsudEKSqilsw"/>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pQfdm1gLUUWy5WjCVC2EBA"/>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jdUnyFjvSEy5UNfLDcTVf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wNyZQU2tmkON4SlnTlyQFQ"/>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2RcR3Le3pEGFIRr.JKaDYA"/>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62.xml><?xml version="1.0" encoding="utf-8"?>
<p:tagLst xmlns:a="http://schemas.openxmlformats.org/drawingml/2006/main" xmlns:r="http://schemas.openxmlformats.org/officeDocument/2006/relationships" xmlns:p="http://schemas.openxmlformats.org/presentationml/2006/main">
  <p:tag name="NAME" val="Moon"/>
</p:tagLst>
</file>

<file path=ppt/tags/tag63.xml><?xml version="1.0" encoding="utf-8"?>
<p:tagLst xmlns:a="http://schemas.openxmlformats.org/drawingml/2006/main" xmlns:r="http://schemas.openxmlformats.org/officeDocument/2006/relationships" xmlns:p="http://schemas.openxmlformats.org/presentationml/2006/main">
  <p:tag name="NAME" val="Moon"/>
</p:tagLst>
</file>

<file path=ppt/tags/tag64.xml><?xml version="1.0" encoding="utf-8"?>
<p:tagLst xmlns:a="http://schemas.openxmlformats.org/drawingml/2006/main" xmlns:r="http://schemas.openxmlformats.org/officeDocument/2006/relationships" xmlns:p="http://schemas.openxmlformats.org/presentationml/2006/main">
  <p:tag name="NAME" val="Moon"/>
</p:tagLst>
</file>

<file path=ppt/tags/tag65.xml><?xml version="1.0" encoding="utf-8"?>
<p:tagLst xmlns:a="http://schemas.openxmlformats.org/drawingml/2006/main" xmlns:r="http://schemas.openxmlformats.org/officeDocument/2006/relationships" xmlns:p="http://schemas.openxmlformats.org/presentationml/2006/main">
  <p:tag name="NAME" val="Moon"/>
</p:tagLst>
</file>

<file path=ppt/tags/tag66.xml><?xml version="1.0" encoding="utf-8"?>
<p:tagLst xmlns:a="http://schemas.openxmlformats.org/drawingml/2006/main" xmlns:r="http://schemas.openxmlformats.org/officeDocument/2006/relationships" xmlns:p="http://schemas.openxmlformats.org/presentationml/2006/main">
  <p:tag name="NAME" val="Moon"/>
</p:tagLst>
</file>

<file path=ppt/tags/tag67.xml><?xml version="1.0" encoding="utf-8"?>
<p:tagLst xmlns:a="http://schemas.openxmlformats.org/drawingml/2006/main" xmlns:r="http://schemas.openxmlformats.org/officeDocument/2006/relationships" xmlns:p="http://schemas.openxmlformats.org/presentationml/2006/main">
  <p:tag name="NAME" val="MoonShape"/>
</p:tagLst>
</file>

<file path=ppt/tags/tag68.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69.xml><?xml version="1.0" encoding="utf-8"?>
<p:tagLst xmlns:a="http://schemas.openxmlformats.org/drawingml/2006/main" xmlns:r="http://schemas.openxmlformats.org/officeDocument/2006/relationships" xmlns:p="http://schemas.openxmlformats.org/presentationml/2006/main">
  <p:tag name="NAME" val="MoonShap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31rBwAgACkapr1WkoKK9ow"/>
</p:tagLst>
</file>

<file path=ppt/tags/tag7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71.xml><?xml version="1.0" encoding="utf-8"?>
<p:tagLst xmlns:a="http://schemas.openxmlformats.org/drawingml/2006/main" xmlns:r="http://schemas.openxmlformats.org/officeDocument/2006/relationships" xmlns:p="http://schemas.openxmlformats.org/presentationml/2006/main">
  <p:tag name="NAME" val="MoonShape"/>
</p:tagLst>
</file>

<file path=ppt/tags/tag72.xml><?xml version="1.0" encoding="utf-8"?>
<p:tagLst xmlns:a="http://schemas.openxmlformats.org/drawingml/2006/main" xmlns:r="http://schemas.openxmlformats.org/officeDocument/2006/relationships" xmlns:p="http://schemas.openxmlformats.org/presentationml/2006/main">
  <p:tag name="NAME" val="MoonHalfShape"/>
  <p:tag name="ANGLE" val="3"/>
</p:tagLst>
</file>

<file path=ppt/tags/tag73.xml><?xml version="1.0" encoding="utf-8"?>
<p:tagLst xmlns:a="http://schemas.openxmlformats.org/drawingml/2006/main" xmlns:r="http://schemas.openxmlformats.org/officeDocument/2006/relationships" xmlns:p="http://schemas.openxmlformats.org/presentationml/2006/main">
  <p:tag name="NAME" val="MoonShape"/>
</p:tagLst>
</file>

<file path=ppt/tags/tag7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75.xml><?xml version="1.0" encoding="utf-8"?>
<p:tagLst xmlns:a="http://schemas.openxmlformats.org/drawingml/2006/main" xmlns:r="http://schemas.openxmlformats.org/officeDocument/2006/relationships" xmlns:p="http://schemas.openxmlformats.org/presentationml/2006/main">
  <p:tag name="NAME" val="MoonShape"/>
</p:tagLst>
</file>

<file path=ppt/tags/tag7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wsdpZOloP0qTNgIwjl4D1g"/>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_VUuz40gw0mU2A838CMnf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wkJxY15flUmnWnS2U3n.Qg"/>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WOtiuThNTkChJqzbV4ENFQ"/>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po8tu2MXHVUylGDCo_3Z3Ig"/>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pQeEO3W3pFki.ac872aWtfg"/>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pMFPMa3Yduk6hWe4wmefgKw"/>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pH7bvdA99g0uhtddkrfIVCA"/>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pU7.uaRw4SEOATN9yYFjOZg"/>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pjbZWEy_J.UCT2llX6NAoUA"/>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p3N_3vuv_oEuS4x4dS9CVkQ"/>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pFkckuL7J0kmFPHeTNhAEI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xBrx6TZ6XEWXRGuCR7apVg"/>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peMg6Jm25hUGkVTMvzHmRbg"/>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pyJO4x1T1J0i1l1zyjgOa4A"/>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pwNyZQU2tmkON4SlnTlyQFQ"/>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p31rBwAgACkapr1WkoKK9ow"/>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pwkJxY15flUmnWnS2U3n.Qg"/>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pxBrx6TZ6XEWXRGuCR7apVg"/>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pAuxLHaq6bkSTJWxVSkhe4g"/>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pqd.o2C6mZE6ZYDS4fuw0Ng"/>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ppMB2nrz9jU.Upz6jqkGkRQ"/>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pTj6sMhzEbk.9Mk_963r7Vg"/>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3_Tennessee Valley Authority_CF_TVY004(WOC)">
  <a:themeElements>
    <a:clrScheme name="4_Tennessee Valley Authority_CF_TVY004(WOC) 1">
      <a:dk1>
        <a:srgbClr val="000000"/>
      </a:dk1>
      <a:lt1>
        <a:srgbClr val="FFFFFF"/>
      </a:lt1>
      <a:dk2>
        <a:srgbClr val="0C3C6A"/>
      </a:dk2>
      <a:lt2>
        <a:srgbClr val="FFFFFF"/>
      </a:lt2>
      <a:accent1>
        <a:srgbClr val="DEDEDE"/>
      </a:accent1>
      <a:accent2>
        <a:srgbClr val="75A6E7"/>
      </a:accent2>
      <a:accent3>
        <a:srgbClr val="FFFFFF"/>
      </a:accent3>
      <a:accent4>
        <a:srgbClr val="000000"/>
      </a:accent4>
      <a:accent5>
        <a:srgbClr val="ECECEC"/>
      </a:accent5>
      <a:accent6>
        <a:srgbClr val="6996D1"/>
      </a:accent6>
      <a:hlink>
        <a:srgbClr val="226CCB"/>
      </a:hlink>
      <a:folHlink>
        <a:srgbClr val="0C3C6A"/>
      </a:folHlink>
    </a:clrScheme>
    <a:fontScheme name="4_Tennessee Valley Authority_CF_TVY004(WOC)">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777777"/>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88913" algn="ctr" defTabSz="877888" rtl="0" eaLnBrk="1" fontAlgn="base" latinLnBrk="0" hangingPunct="1">
          <a:lnSpc>
            <a:spcPct val="89000"/>
          </a:lnSpc>
          <a:spcBef>
            <a:spcPct val="20000"/>
          </a:spcBef>
          <a:spcAft>
            <a:spcPct val="0"/>
          </a:spcAft>
          <a:buClr>
            <a:schemeClr val="tx2"/>
          </a:buClr>
          <a:buSzPct val="125000"/>
          <a:buFont typeface="Tahoma" pitchFamily="34" charset="0"/>
          <a:buChar char="▪"/>
          <a:tabLst/>
          <a:defRPr kumimoji="0" lang="en-US" sz="1200" b="0" i="0" u="none" strike="noStrike" cap="none" normalizeH="0" baseline="0" smtClean="0">
            <a:ln>
              <a:noFill/>
            </a:ln>
            <a:solidFill>
              <a:schemeClr val="tx1"/>
            </a:solidFill>
            <a:effectLst/>
            <a:latin typeface="Tahoma" pitchFamily="34" charset="0"/>
            <a:ea typeface="SimSun" pitchFamily="2" charset="-122"/>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777777"/>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88913" algn="ctr" defTabSz="877888" rtl="0" eaLnBrk="1" fontAlgn="base" latinLnBrk="0" hangingPunct="1">
          <a:lnSpc>
            <a:spcPct val="89000"/>
          </a:lnSpc>
          <a:spcBef>
            <a:spcPct val="20000"/>
          </a:spcBef>
          <a:spcAft>
            <a:spcPct val="0"/>
          </a:spcAft>
          <a:buClr>
            <a:schemeClr val="tx2"/>
          </a:buClr>
          <a:buSzPct val="125000"/>
          <a:buFont typeface="Tahoma" pitchFamily="34" charset="0"/>
          <a:buChar char="▪"/>
          <a:tabLst/>
          <a:defRPr kumimoji="0" lang="en-US" sz="1200" b="0" i="0" u="none" strike="noStrike" cap="none" normalizeH="0" baseline="0" smtClean="0">
            <a:ln>
              <a:noFill/>
            </a:ln>
            <a:solidFill>
              <a:schemeClr val="tx1"/>
            </a:solidFill>
            <a:effectLst/>
            <a:latin typeface="Tahoma" pitchFamily="34" charset="0"/>
            <a:ea typeface="SimSun" pitchFamily="2" charset="-122"/>
            <a:cs typeface="Arial" charset="0"/>
          </a:defRPr>
        </a:defPPr>
      </a:lstStyle>
    </a:lnDef>
  </a:objectDefaults>
  <a:extraClrSchemeLst>
    <a:extraClrScheme>
      <a:clrScheme name="4_Tennessee Valley Authority_CF_TVY004(WOC) 1">
        <a:dk1>
          <a:srgbClr val="000000"/>
        </a:dk1>
        <a:lt1>
          <a:srgbClr val="FFFFFF"/>
        </a:lt1>
        <a:dk2>
          <a:srgbClr val="0C3C6A"/>
        </a:dk2>
        <a:lt2>
          <a:srgbClr val="FFFFFF"/>
        </a:lt2>
        <a:accent1>
          <a:srgbClr val="DEDEDE"/>
        </a:accent1>
        <a:accent2>
          <a:srgbClr val="75A6E7"/>
        </a:accent2>
        <a:accent3>
          <a:srgbClr val="FFFFFF"/>
        </a:accent3>
        <a:accent4>
          <a:srgbClr val="000000"/>
        </a:accent4>
        <a:accent5>
          <a:srgbClr val="ECECEC"/>
        </a:accent5>
        <a:accent6>
          <a:srgbClr val="6996D1"/>
        </a:accent6>
        <a:hlink>
          <a:srgbClr val="226CCB"/>
        </a:hlink>
        <a:folHlink>
          <a:srgbClr val="0C3C6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2_Tennessee Valley Authority_CF_TVY004(WOC)">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4_Tennessee Valley Authority_CF_TVY004(WOC)">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777777"/>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88913" algn="ctr" defTabSz="877888" rtl="0" eaLnBrk="1" fontAlgn="base" latinLnBrk="0" hangingPunct="1">
          <a:lnSpc>
            <a:spcPct val="89000"/>
          </a:lnSpc>
          <a:spcBef>
            <a:spcPct val="20000"/>
          </a:spcBef>
          <a:spcAft>
            <a:spcPct val="0"/>
          </a:spcAft>
          <a:buClr>
            <a:schemeClr val="tx2"/>
          </a:buClr>
          <a:buSzPct val="125000"/>
          <a:buFont typeface="Tahoma" pitchFamily="34" charset="0"/>
          <a:buChar char="▪"/>
          <a:tabLst/>
          <a:defRPr kumimoji="0" lang="en-US" sz="1200" b="0" i="0" u="none" strike="noStrike" cap="none" normalizeH="0" baseline="0" smtClean="0">
            <a:ln>
              <a:noFill/>
            </a:ln>
            <a:solidFill>
              <a:schemeClr val="tx1"/>
            </a:solidFill>
            <a:effectLst/>
            <a:latin typeface="Tahoma" pitchFamily="34" charset="0"/>
            <a:ea typeface="SimSun" pitchFamily="2" charset="-122"/>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777777"/>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88913" algn="ctr" defTabSz="877888" rtl="0" eaLnBrk="1" fontAlgn="base" latinLnBrk="0" hangingPunct="1">
          <a:lnSpc>
            <a:spcPct val="89000"/>
          </a:lnSpc>
          <a:spcBef>
            <a:spcPct val="20000"/>
          </a:spcBef>
          <a:spcAft>
            <a:spcPct val="0"/>
          </a:spcAft>
          <a:buClr>
            <a:schemeClr val="tx2"/>
          </a:buClr>
          <a:buSzPct val="125000"/>
          <a:buFont typeface="Tahoma" pitchFamily="34" charset="0"/>
          <a:buChar char="▪"/>
          <a:tabLst/>
          <a:defRPr kumimoji="0" lang="en-US" sz="1200" b="0" i="0" u="none" strike="noStrike" cap="none" normalizeH="0" baseline="0" smtClean="0">
            <a:ln>
              <a:noFill/>
            </a:ln>
            <a:solidFill>
              <a:schemeClr val="tx1"/>
            </a:solidFill>
            <a:effectLst/>
            <a:latin typeface="Tahoma" pitchFamily="34" charset="0"/>
            <a:ea typeface="SimSun" pitchFamily="2" charset="-122"/>
            <a:cs typeface="Arial" charset="0"/>
          </a:defRPr>
        </a:defPPr>
      </a:lstStyle>
    </a:lnDef>
  </a:objectDefaults>
  <a:extraClrSchemeLst>
    <a:extraClrScheme>
      <a:clrScheme name="4_Tennessee Valley Authority_CF_TVY004(WOC) 1">
        <a:dk1>
          <a:srgbClr val="000000"/>
        </a:dk1>
        <a:lt1>
          <a:srgbClr val="FFFFFF"/>
        </a:lt1>
        <a:dk2>
          <a:srgbClr val="0C3C6A"/>
        </a:dk2>
        <a:lt2>
          <a:srgbClr val="FFFFFF"/>
        </a:lt2>
        <a:accent1>
          <a:srgbClr val="DEDEDE"/>
        </a:accent1>
        <a:accent2>
          <a:srgbClr val="75A6E7"/>
        </a:accent2>
        <a:accent3>
          <a:srgbClr val="FFFFFF"/>
        </a:accent3>
        <a:accent4>
          <a:srgbClr val="000000"/>
        </a:accent4>
        <a:accent5>
          <a:srgbClr val="ECECEC"/>
        </a:accent5>
        <a:accent6>
          <a:srgbClr val="6996D1"/>
        </a:accent6>
        <a:hlink>
          <a:srgbClr val="226CCB"/>
        </a:hlink>
        <a:folHlink>
          <a:srgbClr val="0C3C6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4_Tennessee Valley Authority_CF_TVY004(WOC)">
  <a:themeElements>
    <a:clrScheme name="4_Tennessee Valley Authority_CF_TVY004(WOC) 1">
      <a:dk1>
        <a:srgbClr val="000000"/>
      </a:dk1>
      <a:lt1>
        <a:srgbClr val="FFFFFF"/>
      </a:lt1>
      <a:dk2>
        <a:srgbClr val="0C3C6A"/>
      </a:dk2>
      <a:lt2>
        <a:srgbClr val="FFFFFF"/>
      </a:lt2>
      <a:accent1>
        <a:srgbClr val="DEDEDE"/>
      </a:accent1>
      <a:accent2>
        <a:srgbClr val="75A6E7"/>
      </a:accent2>
      <a:accent3>
        <a:srgbClr val="FFFFFF"/>
      </a:accent3>
      <a:accent4>
        <a:srgbClr val="000000"/>
      </a:accent4>
      <a:accent5>
        <a:srgbClr val="ECECEC"/>
      </a:accent5>
      <a:accent6>
        <a:srgbClr val="6996D1"/>
      </a:accent6>
      <a:hlink>
        <a:srgbClr val="226CCB"/>
      </a:hlink>
      <a:folHlink>
        <a:srgbClr val="0C3C6A"/>
      </a:folHlink>
    </a:clrScheme>
    <a:fontScheme name="4_Tennessee Valley Authority_CF_TVY004(WOC)">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777777"/>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88913" algn="ctr" defTabSz="877888" rtl="0" eaLnBrk="1" fontAlgn="base" latinLnBrk="0" hangingPunct="1">
          <a:lnSpc>
            <a:spcPct val="89000"/>
          </a:lnSpc>
          <a:spcBef>
            <a:spcPct val="20000"/>
          </a:spcBef>
          <a:spcAft>
            <a:spcPct val="0"/>
          </a:spcAft>
          <a:buClr>
            <a:schemeClr val="tx2"/>
          </a:buClr>
          <a:buSzPct val="125000"/>
          <a:buFont typeface="Tahoma" pitchFamily="34" charset="0"/>
          <a:buChar char="▪"/>
          <a:tabLst/>
          <a:defRPr kumimoji="0" lang="en-US" sz="1200" b="0" i="0" u="none" strike="noStrike" cap="none" normalizeH="0" baseline="0" smtClean="0">
            <a:ln>
              <a:noFill/>
            </a:ln>
            <a:solidFill>
              <a:schemeClr val="tx1"/>
            </a:solidFill>
            <a:effectLst/>
            <a:latin typeface="Tahoma" pitchFamily="34" charset="0"/>
            <a:ea typeface="SimSun" pitchFamily="2" charset="-122"/>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777777"/>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88913" algn="ctr" defTabSz="877888" rtl="0" eaLnBrk="1" fontAlgn="base" latinLnBrk="0" hangingPunct="1">
          <a:lnSpc>
            <a:spcPct val="89000"/>
          </a:lnSpc>
          <a:spcBef>
            <a:spcPct val="20000"/>
          </a:spcBef>
          <a:spcAft>
            <a:spcPct val="0"/>
          </a:spcAft>
          <a:buClr>
            <a:schemeClr val="tx2"/>
          </a:buClr>
          <a:buSzPct val="125000"/>
          <a:buFont typeface="Tahoma" pitchFamily="34" charset="0"/>
          <a:buChar char="▪"/>
          <a:tabLst/>
          <a:defRPr kumimoji="0" lang="en-US" sz="1200" b="0" i="0" u="none" strike="noStrike" cap="none" normalizeH="0" baseline="0" smtClean="0">
            <a:ln>
              <a:noFill/>
            </a:ln>
            <a:solidFill>
              <a:schemeClr val="tx1"/>
            </a:solidFill>
            <a:effectLst/>
            <a:latin typeface="Tahoma" pitchFamily="34" charset="0"/>
            <a:ea typeface="SimSun" pitchFamily="2" charset="-122"/>
            <a:cs typeface="Arial" charset="0"/>
          </a:defRPr>
        </a:defPPr>
      </a:lstStyle>
    </a:lnDef>
  </a:objectDefaults>
  <a:extraClrSchemeLst>
    <a:extraClrScheme>
      <a:clrScheme name="4_Tennessee Valley Authority_CF_TVY004(WOC) 1">
        <a:dk1>
          <a:srgbClr val="000000"/>
        </a:dk1>
        <a:lt1>
          <a:srgbClr val="FFFFFF"/>
        </a:lt1>
        <a:dk2>
          <a:srgbClr val="0C3C6A"/>
        </a:dk2>
        <a:lt2>
          <a:srgbClr val="FFFFFF"/>
        </a:lt2>
        <a:accent1>
          <a:srgbClr val="DEDEDE"/>
        </a:accent1>
        <a:accent2>
          <a:srgbClr val="75A6E7"/>
        </a:accent2>
        <a:accent3>
          <a:srgbClr val="FFFFFF"/>
        </a:accent3>
        <a:accent4>
          <a:srgbClr val="000000"/>
        </a:accent4>
        <a:accent5>
          <a:srgbClr val="ECECEC"/>
        </a:accent5>
        <a:accent6>
          <a:srgbClr val="6996D1"/>
        </a:accent6>
        <a:hlink>
          <a:srgbClr val="226CCB"/>
        </a:hlink>
        <a:folHlink>
          <a:srgbClr val="0C3C6A"/>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9573</TotalTime>
  <Words>2037</Words>
  <Application>Microsoft Office PowerPoint</Application>
  <PresentationFormat>On-screen Show (4:3)</PresentationFormat>
  <Paragraphs>266</Paragraphs>
  <Slides>16</Slides>
  <Notes>16</Notes>
  <HiddenSlides>0</HiddenSlides>
  <MMClips>0</MMClips>
  <ScaleCrop>false</ScaleCrop>
  <HeadingPairs>
    <vt:vector size="6" baseType="variant">
      <vt:variant>
        <vt:lpstr>Theme</vt:lpstr>
      </vt:variant>
      <vt:variant>
        <vt:i4>6</vt:i4>
      </vt:variant>
      <vt:variant>
        <vt:lpstr>Embedded OLE Servers</vt:lpstr>
      </vt:variant>
      <vt:variant>
        <vt:i4>1</vt:i4>
      </vt:variant>
      <vt:variant>
        <vt:lpstr>Slide Titles</vt:lpstr>
      </vt:variant>
      <vt:variant>
        <vt:i4>16</vt:i4>
      </vt:variant>
    </vt:vector>
  </HeadingPairs>
  <TitlesOfParts>
    <vt:vector size="23" baseType="lpstr">
      <vt:lpstr>Apothecary</vt:lpstr>
      <vt:lpstr>1_Office Theme</vt:lpstr>
      <vt:lpstr>13_Tennessee Valley Authority_CF_TVY004(WOC)</vt:lpstr>
      <vt:lpstr>12_Tennessee Valley Authority_CF_TVY004(WOC)</vt:lpstr>
      <vt:lpstr>14_Tennessee Valley Authority_CF_TVY004(WOC)</vt:lpstr>
      <vt:lpstr>3_Office Theme</vt:lpstr>
      <vt:lpstr>think-cell Slide</vt:lpstr>
      <vt:lpstr>JOINT power accountants’ association MEETING maY12, 2017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Tennessee Valley Authority-TVA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delivery  CSM/CSE meeting WEDNESDAY, march 9, 2016</dc:title>
  <dc:creator>Guess, Andrea Bentley</dc:creator>
  <cp:lastModifiedBy>Vandiver, Anita J</cp:lastModifiedBy>
  <cp:revision>380</cp:revision>
  <cp:lastPrinted>2017-05-10T17:09:36Z</cp:lastPrinted>
  <dcterms:created xsi:type="dcterms:W3CDTF">2016-03-10T13:12:04Z</dcterms:created>
  <dcterms:modified xsi:type="dcterms:W3CDTF">2017-05-10T18:01:52Z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